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3"/>
  </p:notesMasterIdLst>
  <p:sldIdLst>
    <p:sldId id="443" r:id="rId3"/>
    <p:sldId id="463" r:id="rId4"/>
    <p:sldId id="467" r:id="rId5"/>
    <p:sldId id="464" r:id="rId6"/>
    <p:sldId id="465" r:id="rId7"/>
    <p:sldId id="466" r:id="rId8"/>
    <p:sldId id="462" r:id="rId9"/>
    <p:sldId id="374" r:id="rId10"/>
    <p:sldId id="334" r:id="rId11"/>
    <p:sldId id="396" r:id="rId12"/>
    <p:sldId id="400" r:id="rId13"/>
    <p:sldId id="399" r:id="rId14"/>
    <p:sldId id="398" r:id="rId15"/>
    <p:sldId id="397" r:id="rId16"/>
    <p:sldId id="401" r:id="rId17"/>
    <p:sldId id="402" r:id="rId18"/>
    <p:sldId id="409" r:id="rId19"/>
    <p:sldId id="444" r:id="rId20"/>
    <p:sldId id="366" r:id="rId21"/>
    <p:sldId id="363" r:id="rId22"/>
    <p:sldId id="348" r:id="rId23"/>
    <p:sldId id="438" r:id="rId24"/>
    <p:sldId id="439" r:id="rId25"/>
    <p:sldId id="440" r:id="rId26"/>
    <p:sldId id="441" r:id="rId27"/>
    <p:sldId id="372" r:id="rId28"/>
    <p:sldId id="368" r:id="rId29"/>
    <p:sldId id="485" r:id="rId30"/>
    <p:sldId id="375" r:id="rId31"/>
    <p:sldId id="447" r:id="rId32"/>
  </p:sldIdLst>
  <p:sldSz cx="9144000" cy="6858000" type="screen4x3"/>
  <p:notesSz cx="7315200" cy="9601200"/>
  <p:defaultTextStyle>
    <a:defPPr>
      <a:defRPr lang="en-US"/>
    </a:defPPr>
    <a:lvl1pPr algn="l" rtl="0" fontAlgn="base">
      <a:spcBef>
        <a:spcPct val="20000"/>
      </a:spcBef>
      <a:spcAft>
        <a:spcPct val="0"/>
      </a:spcAft>
      <a:buChar char="–"/>
      <a:defRPr sz="2400" kern="1200">
        <a:solidFill>
          <a:srgbClr val="000066"/>
        </a:solidFill>
        <a:latin typeface="Verdana" pitchFamily="34" charset="0"/>
        <a:ea typeface="+mn-ea"/>
        <a:cs typeface="+mn-cs"/>
      </a:defRPr>
    </a:lvl1pPr>
    <a:lvl2pPr marL="457200" algn="l" rtl="0" fontAlgn="base">
      <a:spcBef>
        <a:spcPct val="20000"/>
      </a:spcBef>
      <a:spcAft>
        <a:spcPct val="0"/>
      </a:spcAft>
      <a:buChar char="–"/>
      <a:defRPr sz="2400" kern="1200">
        <a:solidFill>
          <a:srgbClr val="000066"/>
        </a:solidFill>
        <a:latin typeface="Verdana" pitchFamily="34" charset="0"/>
        <a:ea typeface="+mn-ea"/>
        <a:cs typeface="+mn-cs"/>
      </a:defRPr>
    </a:lvl2pPr>
    <a:lvl3pPr marL="914400" algn="l" rtl="0" fontAlgn="base">
      <a:spcBef>
        <a:spcPct val="20000"/>
      </a:spcBef>
      <a:spcAft>
        <a:spcPct val="0"/>
      </a:spcAft>
      <a:buChar char="–"/>
      <a:defRPr sz="2400" kern="1200">
        <a:solidFill>
          <a:srgbClr val="000066"/>
        </a:solidFill>
        <a:latin typeface="Verdana" pitchFamily="34" charset="0"/>
        <a:ea typeface="+mn-ea"/>
        <a:cs typeface="+mn-cs"/>
      </a:defRPr>
    </a:lvl3pPr>
    <a:lvl4pPr marL="1371600" algn="l" rtl="0" fontAlgn="base">
      <a:spcBef>
        <a:spcPct val="20000"/>
      </a:spcBef>
      <a:spcAft>
        <a:spcPct val="0"/>
      </a:spcAft>
      <a:buChar char="–"/>
      <a:defRPr sz="2400" kern="1200">
        <a:solidFill>
          <a:srgbClr val="000066"/>
        </a:solidFill>
        <a:latin typeface="Verdana" pitchFamily="34" charset="0"/>
        <a:ea typeface="+mn-ea"/>
        <a:cs typeface="+mn-cs"/>
      </a:defRPr>
    </a:lvl4pPr>
    <a:lvl5pPr marL="1828800" algn="l" rtl="0" fontAlgn="base">
      <a:spcBef>
        <a:spcPct val="20000"/>
      </a:spcBef>
      <a:spcAft>
        <a:spcPct val="0"/>
      </a:spcAft>
      <a:buChar char="–"/>
      <a:defRPr sz="2400" kern="1200">
        <a:solidFill>
          <a:srgbClr val="000066"/>
        </a:solidFill>
        <a:latin typeface="Verdana" pitchFamily="34" charset="0"/>
        <a:ea typeface="+mn-ea"/>
        <a:cs typeface="+mn-cs"/>
      </a:defRPr>
    </a:lvl5pPr>
    <a:lvl6pPr marL="2286000" algn="l" defTabSz="914400" rtl="0" eaLnBrk="1" latinLnBrk="0" hangingPunct="1">
      <a:defRPr sz="2400" kern="1200">
        <a:solidFill>
          <a:srgbClr val="000066"/>
        </a:solidFill>
        <a:latin typeface="Verdana" pitchFamily="34" charset="0"/>
        <a:ea typeface="+mn-ea"/>
        <a:cs typeface="+mn-cs"/>
      </a:defRPr>
    </a:lvl6pPr>
    <a:lvl7pPr marL="2743200" algn="l" defTabSz="914400" rtl="0" eaLnBrk="1" latinLnBrk="0" hangingPunct="1">
      <a:defRPr sz="2400" kern="1200">
        <a:solidFill>
          <a:srgbClr val="000066"/>
        </a:solidFill>
        <a:latin typeface="Verdana" pitchFamily="34" charset="0"/>
        <a:ea typeface="+mn-ea"/>
        <a:cs typeface="+mn-cs"/>
      </a:defRPr>
    </a:lvl7pPr>
    <a:lvl8pPr marL="3200400" algn="l" defTabSz="914400" rtl="0" eaLnBrk="1" latinLnBrk="0" hangingPunct="1">
      <a:defRPr sz="2400" kern="1200">
        <a:solidFill>
          <a:srgbClr val="000066"/>
        </a:solidFill>
        <a:latin typeface="Verdana" pitchFamily="34" charset="0"/>
        <a:ea typeface="+mn-ea"/>
        <a:cs typeface="+mn-cs"/>
      </a:defRPr>
    </a:lvl8pPr>
    <a:lvl9pPr marL="3657600" algn="l" defTabSz="914400" rtl="0" eaLnBrk="1" latinLnBrk="0" hangingPunct="1">
      <a:defRPr sz="2400" kern="1200">
        <a:solidFill>
          <a:srgbClr val="000066"/>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D0D"/>
    <a:srgbClr val="E28700"/>
    <a:srgbClr val="FFFFCC"/>
    <a:srgbClr val="FFFF66"/>
    <a:srgbClr val="FFFFFF"/>
    <a:srgbClr val="FFD08B"/>
    <a:srgbClr val="FFB13F"/>
    <a:srgbClr val="FFC46D"/>
    <a:srgbClr val="FFA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89366" autoAdjust="0"/>
  </p:normalViewPr>
  <p:slideViewPr>
    <p:cSldViewPr snapToGrid="0">
      <p:cViewPr>
        <p:scale>
          <a:sx n="72" d="100"/>
          <a:sy n="72" d="100"/>
        </p:scale>
        <p:origin x="-1338" y="162"/>
      </p:cViewPr>
      <p:guideLst>
        <p:guide orient="horz" pos="2160"/>
        <p:guide pos="2880"/>
      </p:guideLst>
    </p:cSldViewPr>
  </p:slideViewPr>
  <p:notesTextViewPr>
    <p:cViewPr>
      <p:scale>
        <a:sx n="100" d="100"/>
        <a:sy n="100" d="100"/>
      </p:scale>
      <p:origin x="0" y="0"/>
    </p:cViewPr>
  </p:notesTextViewPr>
  <p:notesViewPr>
    <p:cSldViewPr snapToGrid="0">
      <p:cViewPr varScale="1">
        <p:scale>
          <a:sx n="93" d="100"/>
          <a:sy n="93" d="100"/>
        </p:scale>
        <p:origin x="-2640" y="-108"/>
      </p:cViewPr>
      <p:guideLst>
        <p:guide orient="horz" pos="3025"/>
        <p:guide pos="230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838325" y="342900"/>
            <a:ext cx="3684588" cy="27638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3425" y="3314700"/>
            <a:ext cx="5848350" cy="5943600"/>
          </a:xfrm>
          <a:prstGeom prst="rect">
            <a:avLst/>
          </a:prstGeom>
          <a:noFill/>
          <a:ln w="9525">
            <a:noFill/>
            <a:miter lim="800000"/>
            <a:headEnd/>
            <a:tailEnd/>
          </a:ln>
          <a:effectLst/>
        </p:spPr>
        <p:txBody>
          <a:bodyPr vert="horz" wrap="square" lIns="99017" tIns="49508" rIns="99017" bIns="495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662931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600" kern="1200">
        <a:solidFill>
          <a:schemeClr val="tx1"/>
        </a:solidFill>
        <a:latin typeface="Arial" charset="0"/>
        <a:ea typeface="+mn-ea"/>
        <a:cs typeface="+mn-cs"/>
      </a:defRPr>
    </a:lvl3pPr>
    <a:lvl4pPr marL="1371600" algn="l" rtl="0" fontAlgn="base">
      <a:spcBef>
        <a:spcPct val="30000"/>
      </a:spcBef>
      <a:spcAft>
        <a:spcPct val="0"/>
      </a:spcAft>
      <a:defRPr sz="1600" kern="1200">
        <a:solidFill>
          <a:schemeClr val="tx1"/>
        </a:solidFill>
        <a:latin typeface="Arial" charset="0"/>
        <a:ea typeface="+mn-ea"/>
        <a:cs typeface="+mn-cs"/>
      </a:defRPr>
    </a:lvl4pPr>
    <a:lvl5pPr marL="1828800" algn="l" rtl="0" fontAlgn="base">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a:t>
            </a:r>
            <a:r>
              <a:rPr lang="en-US" baseline="0" dirty="0" smtClean="0"/>
              <a:t> seminar such as this, addressed to a broad audience, I believe its best to have you imagine what could be in store for us in the future, as opposed to revisiting established work. So, f</a:t>
            </a:r>
            <a:r>
              <a:rPr lang="en-US" dirty="0" smtClean="0"/>
              <a:t>or today, I’m going to highlight a</a:t>
            </a:r>
            <a:r>
              <a:rPr lang="en-US" baseline="0" dirty="0" smtClean="0"/>
              <a:t> fairly recent research interest of mine that I call Proxemic Interactions, which I wrote about as an ACM Interactions cover story. And I should warn you – my talk is intended to raise more questions and provoke thought about what could be, rather than solve or produce definitive answers.</a:t>
            </a:r>
            <a:endParaRPr lang="en-CA" dirty="0"/>
          </a:p>
        </p:txBody>
      </p:sp>
    </p:spTree>
    <p:extLst>
      <p:ext uri="{BB962C8B-B14F-4D97-AF65-F5344CB8AC3E}">
        <p14:creationId xmlns:p14="http://schemas.microsoft.com/office/powerpoint/2010/main" val="198972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He came out with a variety</a:t>
            </a:r>
            <a:r>
              <a:rPr lang="en-US" baseline="0" dirty="0" smtClean="0"/>
              <a:t> of statements. </a:t>
            </a:r>
          </a:p>
          <a:p>
            <a:pPr eaLnBrk="1" hangingPunct="1"/>
            <a:r>
              <a:rPr lang="en-US" baseline="0" dirty="0" smtClean="0"/>
              <a:t>In particular, he correlates physical distance to social distance.</a:t>
            </a:r>
          </a:p>
          <a:p>
            <a:pPr eaLnBrk="1" hangingPunct="1"/>
            <a:r>
              <a:rPr lang="en-US" baseline="0" dirty="0" smtClean="0"/>
              <a:t>This is something we all know tacitly, especially when its violated. (DO IT and/or SHOW VIDEO. BUXTON STORY.).</a:t>
            </a:r>
          </a:p>
          <a:p>
            <a:pPr eaLnBrk="1" hangingPunct="1"/>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formally, he described</a:t>
            </a:r>
            <a:r>
              <a:rPr lang="en-US" baseline="0" dirty="0" smtClean="0"/>
              <a:t> a series of zones around people. Starting from the inside, we have the intimate zone</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personal</a:t>
            </a:r>
            <a:r>
              <a:rPr lang="en-US" baseline="0" dirty="0" smtClean="0"/>
              <a:t> zone is where close friends and colleagues are situated relative to one another as they converse. This wonder statue…</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social zone is</a:t>
            </a:r>
            <a:r>
              <a:rPr lang="en-US" baseline="0" dirty="0" smtClean="0"/>
              <a:t> where acquaintances usually sit. .. This wonderful photo in the top corner shows this really well… The 2 girls and 2 guys are in each others personal zone, but the girls and guys are separated in their social zone…. The guys, of course, are trying really hard to get into the girl’s personal zone..</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And finally,</a:t>
            </a:r>
            <a:r>
              <a:rPr lang="en-US" baseline="0" dirty="0" smtClean="0"/>
              <a:t> we have the public zone reserved for things like strangers occupying a space, for public presentations such as these… and so on (violate it).</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Real life is not that</a:t>
            </a:r>
            <a:r>
              <a:rPr lang="en-US" baseline="0" dirty="0" smtClean="0"/>
              <a:t> </a:t>
            </a:r>
            <a:r>
              <a:rPr lang="en-US" dirty="0" smtClean="0"/>
              <a:t>simple</a:t>
            </a:r>
          </a:p>
          <a:p>
            <a:pPr eaLnBrk="1" hangingPunct="1"/>
            <a:r>
              <a:rPr lang="en-US" dirty="0" smtClean="0"/>
              <a:t>i.e., defense mechanisms, (gaze and eye contact,</a:t>
            </a:r>
            <a:r>
              <a:rPr lang="en-US" baseline="0" dirty="0" smtClean="0"/>
              <a:t> posture, body language, muscle tensing, taboos about touch, etc.).. IN this room for example, people would normally try to separate themselves from others by a few empty seats. When we can’t we do things like face forward, hold our arms inside, and so on.,</a:t>
            </a:r>
          </a:p>
          <a:p>
            <a:pPr eaLnBrk="1" hangingPunct="1"/>
            <a:endParaRPr lang="en-US" baseline="0" dirty="0" smtClean="0"/>
          </a:p>
          <a:p>
            <a:pPr eaLnBrk="1" hangingPunct="1"/>
            <a:r>
              <a:rPr lang="en-US" baseline="0" dirty="0" smtClean="0"/>
              <a:t>Still, spatial distance is a reasonable first approximation of social distance</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Hall also had two other primary notions</a:t>
            </a:r>
          </a:p>
          <a:p>
            <a:pPr eaLnBrk="1" hangingPunct="1"/>
            <a:r>
              <a:rPr lang="en-US" dirty="0" smtClean="0"/>
              <a:t>-fixed</a:t>
            </a:r>
            <a:r>
              <a:rPr lang="en-US" baseline="0" dirty="0" smtClean="0"/>
              <a:t> features (territories) e.g., doorways, room and other boundaries</a:t>
            </a:r>
          </a:p>
          <a:p>
            <a:pPr eaLnBrk="1" hangingPunct="1"/>
            <a:r>
              <a:rPr lang="en-US" baseline="0" dirty="0" smtClean="0"/>
              <a:t>-semi-fixed (whether it invites </a:t>
            </a:r>
            <a:r>
              <a:rPr lang="en-US" baseline="0" dirty="0" err="1" smtClean="0"/>
              <a:t>sociopetal</a:t>
            </a:r>
            <a:r>
              <a:rPr lang="en-US" baseline="0" dirty="0" smtClean="0"/>
              <a:t> (interactions) or </a:t>
            </a:r>
            <a:r>
              <a:rPr lang="en-US" baseline="0" dirty="0" err="1" smtClean="0"/>
              <a:t>sociofugal</a:t>
            </a:r>
            <a:r>
              <a:rPr lang="en-US" baseline="0" dirty="0" smtClean="0"/>
              <a:t> (privacy, separation) e.g., back to back chairs, kitty corner, etc.</a:t>
            </a:r>
          </a:p>
          <a:p>
            <a:pPr eaLnBrk="1" hangingPunct="1"/>
            <a:endParaRPr lang="en-US" baseline="0" dirty="0" smtClean="0"/>
          </a:p>
          <a:p>
            <a:pPr eaLnBrk="1" hangingPunct="1"/>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So</a:t>
            </a:r>
            <a:r>
              <a:rPr lang="en-US" baseline="0" dirty="0" smtClean="0"/>
              <a:t> the question from an interface design perspective is this: How can we apply this theory of proxemics to design, that is, to proxemic interactions? This is what my work is all about.</a:t>
            </a:r>
          </a:p>
          <a:p>
            <a:pPr eaLnBrk="1" hangingPunct="1"/>
            <a:r>
              <a:rPr lang="en-US" dirty="0" smtClean="0"/>
              <a:t>I</a:t>
            </a:r>
            <a:r>
              <a:rPr lang="en-US" baseline="0" dirty="0" smtClean="0"/>
              <a:t> should mention that others have applied some of Hall’s theories to proxemic interactions. The one that inspired me came from the University of Toronto, from Vogel and </a:t>
            </a:r>
            <a:r>
              <a:rPr lang="en-US" baseline="0" dirty="0" err="1" smtClean="0"/>
              <a:t>Balakrishnan’s</a:t>
            </a:r>
            <a:r>
              <a:rPr lang="en-US" baseline="0" dirty="0" smtClean="0"/>
              <a:t> notable work in 2004 that described 4 interaction zones around the semi-fixed feature of a digital surface.</a:t>
            </a:r>
            <a:endParaRPr lang="en-US" dirty="0" smtClean="0"/>
          </a:p>
        </p:txBody>
      </p:sp>
      <p:sp>
        <p:nvSpPr>
          <p:cNvPr id="56324" name="Slide Number Placeholder 3"/>
          <p:cNvSpPr>
            <a:spLocks noGrp="1"/>
          </p:cNvSpPr>
          <p:nvPr>
            <p:ph type="sldNum" sz="quarter" idx="5"/>
          </p:nvPr>
        </p:nvSpPr>
        <p:spPr bwMode="auto">
          <a:xfrm>
            <a:off x="4143002" y="9120219"/>
            <a:ext cx="3170490" cy="4794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E0681E4-0EC8-43F6-8C25-5523B5C4948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Within</a:t>
            </a:r>
            <a:r>
              <a:rPr lang="en-CA" baseline="0" dirty="0" smtClean="0"/>
              <a:t> the last year, I decided to tackle proximity as a first class research project. </a:t>
            </a:r>
          </a:p>
          <a:p>
            <a:r>
              <a:rPr lang="en-CA" baseline="0" dirty="0" smtClean="0"/>
              <a:t>One of the questions we had to answer was how to operationalize proxemics as metrics we could capture from our environment. The result was these 5 dimensions:</a:t>
            </a:r>
          </a:p>
          <a:p>
            <a:r>
              <a:rPr lang="en-CA" baseline="0" dirty="0" smtClean="0"/>
              <a:t>Distance between objects, relative orientation of one object to another, movement between objects, identity of objects, and contextual information about a location,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then </a:t>
            </a:r>
            <a:r>
              <a:rPr lang="en-CA" baseline="0" dirty="0" smtClean="0"/>
              <a:t>created a platform that would capture this information, and an API that would let us rapidly program proxemic interactions. </a:t>
            </a:r>
          </a:p>
          <a:p>
            <a:r>
              <a:rPr lang="en-CA" baseline="0" dirty="0" smtClean="0"/>
              <a:t>The result was the Proximity Toolkit. Based on a high-end motion tracking system and more recently the </a:t>
            </a:r>
            <a:r>
              <a:rPr lang="en-CA" baseline="0" dirty="0" err="1" smtClean="0"/>
              <a:t>Kinect</a:t>
            </a:r>
            <a:r>
              <a:rPr lang="en-CA" baseline="0" dirty="0" smtClean="0"/>
              <a:t>, we captured those 5 dimensions... </a:t>
            </a:r>
          </a:p>
          <a:p>
            <a:r>
              <a:rPr lang="en-CA" baseline="0" dirty="0" smtClean="0"/>
              <a:t>And we used that to derive higher-level data, such as ..</a:t>
            </a:r>
          </a:p>
          <a:p>
            <a:r>
              <a:rPr lang="en-CA" baseline="0" dirty="0" smtClean="0"/>
              <a:t>Lets look at a video that illustrates the proximity toolkit., as well as a very simple application that has a character on a vertical surface respond to a person’s proximity.</a:t>
            </a:r>
          </a:p>
          <a:p>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to think about the future, we have to also</a:t>
            </a:r>
            <a:r>
              <a:rPr lang="en-CA" baseline="0" dirty="0" smtClean="0"/>
              <a:t> think about history of HCI, which mirrored my own particular research interest.</a:t>
            </a:r>
          </a:p>
          <a:p>
            <a:r>
              <a:rPr lang="en-CA" baseline="0" dirty="0" smtClean="0"/>
              <a:t>When I first started, Computer Science was all about designing computer systems, about making them dance for us.</a:t>
            </a:r>
            <a:endParaRPr lang="en-CA" dirty="0"/>
          </a:p>
        </p:txBody>
      </p:sp>
    </p:spTree>
    <p:extLst>
      <p:ext uri="{BB962C8B-B14F-4D97-AF65-F5344CB8AC3E}">
        <p14:creationId xmlns:p14="http://schemas.microsoft.com/office/powerpoint/2010/main" val="151256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Now</a:t>
            </a:r>
            <a:r>
              <a:rPr lang="en-CA" baseline="0" dirty="0" smtClean="0"/>
              <a:t> that we had a toolkit, we began experimenting with a proxemic ecology. Our own </a:t>
            </a:r>
            <a:r>
              <a:rPr lang="en-CA" baseline="0" dirty="0" err="1" smtClean="0"/>
              <a:t>testbed</a:t>
            </a:r>
            <a:r>
              <a:rPr lang="en-CA" baseline="0" dirty="0" smtClean="0"/>
              <a:t> mirrors what you see here: a simulated home living room with a large touch sensitive SMART . We developed a digital media player running on the surface to act as our driver application that we would use to experiment with interaction methods and uncover issues.</a:t>
            </a:r>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What I am going to do now is show you a series of scenes</a:t>
            </a:r>
            <a:r>
              <a:rPr lang="en-CA" baseline="0" dirty="0" smtClean="0"/>
              <a:t> of how our ecology and this proxemic media player reacts to </a:t>
            </a:r>
            <a:r>
              <a:rPr lang="en-CA" baseline="0" dirty="0" err="1" smtClean="0"/>
              <a:t>proxemics</a:t>
            </a:r>
            <a:r>
              <a:rPr lang="en-CA" baseline="0" dirty="0" smtClean="0"/>
              <a:t>. I’ll start by showing how the surface reacts to the proximity of  a person, how they enter, approach, touch and watch it.</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Very rich literature</a:t>
            </a:r>
            <a:r>
              <a:rPr lang="en-CA" baseline="0" dirty="0" smtClean="0"/>
              <a:t>, starting with social theory. </a:t>
            </a:r>
          </a:p>
          <a:p>
            <a:r>
              <a:rPr lang="en-CA" baseline="0" dirty="0" smtClean="0"/>
              <a:t>In HCI, many somewhat isolated efforts apply </a:t>
            </a:r>
            <a:r>
              <a:rPr lang="en-CA" baseline="0" dirty="0" err="1" smtClean="0"/>
              <a:t>proxemics</a:t>
            </a:r>
            <a:r>
              <a:rPr lang="en-CA" baseline="0" dirty="0" smtClean="0"/>
              <a:t> to technology. For example, </a:t>
            </a:r>
          </a:p>
          <a:p>
            <a:pPr>
              <a:buFontTx/>
              <a:buChar char="-"/>
            </a:pPr>
            <a:r>
              <a:rPr lang="en-CA" baseline="0" dirty="0" smtClean="0"/>
              <a:t>How people`s proximity to large display surfaces, mobile devices and desktop computers can mediate interaction</a:t>
            </a:r>
          </a:p>
          <a:p>
            <a:pPr>
              <a:buFontTx/>
              <a:buChar char="-"/>
            </a:pPr>
            <a:r>
              <a:rPr lang="en-CA" baseline="0" dirty="0" smtClean="0"/>
              <a:t>how devices react to other devices in their immediate vicinity, including multiple displays</a:t>
            </a:r>
          </a:p>
          <a:p>
            <a:pPr>
              <a:buFontTx/>
              <a:buChar char="-"/>
            </a:pPr>
            <a:endParaRPr lang="en-CA" dirty="0" smtClean="0"/>
          </a:p>
          <a:p>
            <a:pPr>
              <a:buFontTx/>
              <a:buNone/>
            </a:pPr>
            <a:r>
              <a:rPr lang="en-CA" dirty="0" smtClean="0"/>
              <a:t>Our</a:t>
            </a:r>
            <a:r>
              <a:rPr lang="en-CA" baseline="0" dirty="0" smtClean="0"/>
              <a:t> own work builds on these</a:t>
            </a:r>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Imagine: An ecology of devices with knowledge of proxemics</a:t>
            </a:r>
            <a:br>
              <a:rPr lang="en-CA" dirty="0" smtClean="0"/>
            </a:br>
            <a:r>
              <a:rPr lang="en-CA" dirty="0" smtClean="0"/>
              <a:t> (distance, orientation and identity) </a:t>
            </a:r>
            <a:br>
              <a:rPr lang="en-CA" dirty="0" smtClean="0"/>
            </a:br>
            <a:r>
              <a:rPr lang="en-CA" dirty="0" smtClean="0"/>
              <a:t>of nearby people and other devices </a:t>
            </a:r>
            <a:br>
              <a:rPr lang="en-CA" dirty="0" smtClean="0"/>
            </a:br>
            <a:r>
              <a:rPr lang="en-CA" dirty="0" smtClean="0"/>
              <a:t>How can we exploit this knowledge to design user interfaces for embodied interaction?</a:t>
            </a:r>
          </a:p>
          <a:p>
            <a:r>
              <a:rPr lang="en-CA" dirty="0" smtClean="0"/>
              <a:t>I’ve shown</a:t>
            </a:r>
            <a:r>
              <a:rPr lang="en-CA" baseline="0" dirty="0" smtClean="0"/>
              <a:t> you some examples, but this is only the beginning.</a:t>
            </a:r>
          </a:p>
          <a:p>
            <a:r>
              <a:rPr lang="en-CA" baseline="0" dirty="0" smtClean="0"/>
              <a:t>And my challenge to you, is to consider what you would do , what you could design, for this future</a:t>
            </a:r>
            <a:r>
              <a:rPr lang="en-CA" baseline="0" dirty="0"/>
              <a:t> </a:t>
            </a:r>
            <a:r>
              <a:rPr lang="en-CA" baseline="0" dirty="0" smtClean="0"/>
              <a:t>that contains multiple people and interacting devices of all forms. </a:t>
            </a:r>
          </a:p>
          <a:p>
            <a:endParaRPr lang="en-CA" baseline="0" dirty="0" smtClean="0"/>
          </a:p>
          <a:p>
            <a:endParaRPr lang="en-CA"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4143064" y="9120156"/>
            <a:ext cx="3170475" cy="479403"/>
          </a:xfrm>
          <a:prstGeom prst="rect">
            <a:avLst/>
          </a:prstGeom>
          <a:noFill/>
        </p:spPr>
        <p:txBody>
          <a:bodyPr lIns="95079" tIns="47540" rIns="95079" bIns="47540"/>
          <a:lstStyle/>
          <a:p>
            <a:fld id="{6D6C1507-CD6B-4FF3-86EA-304418A28F69}" type="slidenum">
              <a:rPr lang="en-US" smtClean="0"/>
              <a:pPr/>
              <a:t>30</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spcBef>
                <a:spcPct val="0"/>
              </a:spcBef>
            </a:pPr>
            <a:r>
              <a:rPr lang="en-US" dirty="0" smtClean="0"/>
              <a:t>I</a:t>
            </a:r>
            <a:r>
              <a:rPr lang="en-US" baseline="0" dirty="0" smtClean="0"/>
              <a:t> am a faculty member of the </a:t>
            </a:r>
            <a:r>
              <a:rPr lang="en-US" dirty="0" smtClean="0"/>
              <a:t>Interactions Laboratory,</a:t>
            </a:r>
            <a:r>
              <a:rPr lang="en-US" baseline="0" dirty="0" smtClean="0"/>
              <a:t> where our team – 4 faculty with about 25+ grads, </a:t>
            </a:r>
            <a:r>
              <a:rPr lang="en-US" baseline="0" dirty="0" err="1" smtClean="0"/>
              <a:t>ras</a:t>
            </a:r>
            <a:r>
              <a:rPr lang="en-US" baseline="0" dirty="0" smtClean="0"/>
              <a:t>, and postdocs - </a:t>
            </a:r>
            <a:r>
              <a:rPr lang="en-US" dirty="0" smtClean="0"/>
              <a:t>pursue myriads of projects dealing with interactive technologies including basic HCI, </a:t>
            </a:r>
            <a:r>
              <a:rPr lang="en-US" dirty="0" err="1" smtClean="0"/>
              <a:t>ubicomp</a:t>
            </a:r>
            <a:r>
              <a:rPr lang="en-US" dirty="0" smtClean="0"/>
              <a:t>, information visualization</a:t>
            </a:r>
            <a:r>
              <a:rPr lang="en-US" baseline="0" dirty="0" smtClean="0"/>
              <a:t> and </a:t>
            </a:r>
            <a:r>
              <a:rPr lang="en-US" dirty="0" smtClean="0"/>
              <a:t>human-robot interaction .</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was fortunate enough to attend the very</a:t>
            </a:r>
            <a:r>
              <a:rPr lang="en-CA" baseline="0" dirty="0" smtClean="0"/>
              <a:t> first ACM CHI conference, where I and others realized that it was the interaction between the person and the computer that created the system, thus user centered design became my focus.</a:t>
            </a:r>
            <a:endParaRPr lang="en-CA" dirty="0"/>
          </a:p>
        </p:txBody>
      </p:sp>
    </p:spTree>
    <p:extLst>
      <p:ext uri="{BB962C8B-B14F-4D97-AF65-F5344CB8AC3E}">
        <p14:creationId xmlns:p14="http://schemas.microsoft.com/office/powerpoint/2010/main" val="341484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the later 80s, the field of CSCW emerged, where the view of the system grew to include multiple people working together via computers. This broader view kept my interests for well over a decade.</a:t>
            </a:r>
            <a:endParaRPr lang="en-CA" dirty="0"/>
          </a:p>
        </p:txBody>
      </p:sp>
    </p:spTree>
    <p:extLst>
      <p:ext uri="{BB962C8B-B14F-4D97-AF65-F5344CB8AC3E}">
        <p14:creationId xmlns:p14="http://schemas.microsoft.com/office/powerpoint/2010/main" val="146745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as</a:t>
            </a:r>
            <a:r>
              <a:rPr lang="en-CA" baseline="0" dirty="0" smtClean="0"/>
              <a:t> technology changed, so did the idea of what was a computer. Ubiquitous computing arose, and all of a sudden I and the community were researching how multiple people interacted with multiple technologies in a seamless manner</a:t>
            </a:r>
            <a:endParaRPr lang="en-CA" dirty="0"/>
          </a:p>
        </p:txBody>
      </p:sp>
    </p:spTree>
    <p:extLst>
      <p:ext uri="{BB962C8B-B14F-4D97-AF65-F5344CB8AC3E}">
        <p14:creationId xmlns:p14="http://schemas.microsoft.com/office/powerpoint/2010/main" val="50962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Yet even that wasn’t a complete picture,</a:t>
            </a:r>
            <a:r>
              <a:rPr lang="en-CA" baseline="0" dirty="0" smtClean="0"/>
              <a:t> for it did not include people’s everyday environment. And thus Embodied interaction emerged:</a:t>
            </a:r>
            <a:endParaRPr lang="en-CA" dirty="0"/>
          </a:p>
        </p:txBody>
      </p:sp>
    </p:spTree>
    <p:extLst>
      <p:ext uri="{BB962C8B-B14F-4D97-AF65-F5344CB8AC3E}">
        <p14:creationId xmlns:p14="http://schemas.microsoft.com/office/powerpoint/2010/main" val="14506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where it situates</a:t>
            </a:r>
            <a:r>
              <a:rPr lang="en-CA" baseline="0" dirty="0" smtClean="0"/>
              <a:t> technology and interaction in the real world context to facilitate natural social practice. My presentation today fits within this, for we will see how social theory is applied to interaction design and computer science to help a person mediate their everyday interactions with other people and a myriad of other technologies.</a:t>
            </a:r>
            <a:endParaRPr lang="en-CA" dirty="0"/>
          </a:p>
        </p:txBody>
      </p:sp>
    </p:spTree>
    <p:extLst>
      <p:ext uri="{BB962C8B-B14F-4D97-AF65-F5344CB8AC3E}">
        <p14:creationId xmlns:p14="http://schemas.microsoft.com/office/powerpoint/2010/main" val="247502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Ubiquitous Computing, or </a:t>
            </a:r>
            <a:r>
              <a:rPr lang="en-CA" dirty="0" err="1" smtClean="0"/>
              <a:t>ubicomp</a:t>
            </a:r>
            <a:r>
              <a:rPr lang="en-CA" dirty="0" smtClean="0"/>
              <a:t> envisages</a:t>
            </a:r>
            <a:r>
              <a:rPr lang="en-CA" baseline="0" dirty="0" smtClean="0"/>
              <a:t> an ecology of devices. The problem is that its incredibly difficult to interconnect and use these devices in an integrated manner.</a:t>
            </a:r>
          </a:p>
          <a:p>
            <a:r>
              <a:rPr lang="en-CA" dirty="0" smtClean="0"/>
              <a:t>I</a:t>
            </a:r>
            <a:r>
              <a:rPr lang="en-CA" baseline="0" dirty="0" smtClean="0"/>
              <a:t> want you to i</a:t>
            </a:r>
            <a:r>
              <a:rPr lang="en-CA" dirty="0" smtClean="0"/>
              <a:t>magine a new </a:t>
            </a:r>
            <a:r>
              <a:rPr lang="en-CA" dirty="0" err="1" smtClean="0"/>
              <a:t>ubicomp</a:t>
            </a:r>
            <a:r>
              <a:rPr lang="en-CA" dirty="0" smtClean="0"/>
              <a:t>: An ecology of devices with knowledge of proxemics (distance, orientation and identity) of nearby people and other devices and of other</a:t>
            </a:r>
            <a:r>
              <a:rPr lang="en-CA" baseline="0" dirty="0" smtClean="0"/>
              <a:t> non-digital objects</a:t>
            </a:r>
            <a:r>
              <a:rPr lang="en-CA" dirty="0" smtClean="0"/>
              <a:t/>
            </a:r>
            <a:br>
              <a:rPr lang="en-CA" dirty="0" smtClean="0"/>
            </a:br>
            <a:r>
              <a:rPr lang="en-CA" dirty="0" smtClean="0"/>
              <a:t>In this sketch, for example, we see people – who are carrying digital devices - moving in and out of a room with a large digital</a:t>
            </a:r>
            <a:r>
              <a:rPr lang="en-CA" baseline="0" dirty="0" smtClean="0"/>
              <a:t> touch surface. </a:t>
            </a:r>
          </a:p>
          <a:p>
            <a:r>
              <a:rPr lang="en-CA" baseline="0" dirty="0" smtClean="0"/>
              <a:t>What could we do if the surface knew exactly who and where people were in a room? </a:t>
            </a:r>
          </a:p>
          <a:p>
            <a:r>
              <a:rPr lang="en-CA" baseline="0" dirty="0" smtClean="0"/>
              <a:t>How can we ease the connection and information exchange between the surface and people’s devices, or between devices and the various information appliances in the room?  </a:t>
            </a:r>
          </a:p>
          <a:p>
            <a:r>
              <a:rPr lang="en-CA" dirty="0" smtClean="0"/>
              <a:t>More importantly,</a:t>
            </a:r>
            <a:r>
              <a:rPr lang="en-CA" baseline="0" dirty="0" smtClean="0"/>
              <a:t> h</a:t>
            </a:r>
            <a:r>
              <a:rPr lang="en-CA" dirty="0" smtClean="0"/>
              <a:t>ow can we exploit this knowledge to design natural user interfaces that promote embodied interaction?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74725" y="3314700"/>
            <a:ext cx="5365750" cy="5943600"/>
          </a:xfrm>
        </p:spPr>
        <p:txBody>
          <a:bodyPr/>
          <a:lstStyle/>
          <a:p>
            <a:r>
              <a:rPr lang="en-US" dirty="0" smtClean="0"/>
              <a:t>What we</a:t>
            </a:r>
            <a:r>
              <a:rPr lang="en-US" baseline="0" dirty="0" smtClean="0"/>
              <a:t> are really talking about is exploiting social sciences as a method to drive the design of interactive systems, where we take advantage of people’s natural expectations of spatial relations.</a:t>
            </a:r>
          </a:p>
          <a:p>
            <a:endParaRPr lang="en-US" baseline="0" dirty="0" smtClean="0"/>
          </a:p>
          <a:p>
            <a:r>
              <a:rPr lang="en-US" baseline="0" dirty="0" smtClean="0"/>
              <a:t>Lets start i</a:t>
            </a:r>
            <a:r>
              <a:rPr lang="en-US" dirty="0" smtClean="0"/>
              <a:t>n the ‘60s, where anthropologist</a:t>
            </a:r>
            <a:r>
              <a:rPr lang="en-US" baseline="0" dirty="0" smtClean="0"/>
              <a:t> Edward Hall defined the notion of </a:t>
            </a:r>
            <a:r>
              <a:rPr lang="en-US" baseline="0" dirty="0" err="1" smtClean="0"/>
              <a:t>proxemics</a:t>
            </a:r>
            <a:r>
              <a:rPr lang="en-US" baseline="0" dirty="0" smtClean="0"/>
              <a:t>, that is, people’s cultural perspectives of space.</a:t>
            </a:r>
          </a:p>
          <a:p>
            <a:r>
              <a:rPr lang="en-US" baseline="0" dirty="0" smtClean="0"/>
              <a:t> In particular, Hall was interested in how people managed their interpersonal space - their </a:t>
            </a:r>
            <a:r>
              <a:rPr lang="en-US" baseline="0" dirty="0" err="1" smtClean="0"/>
              <a:t>proxemity</a:t>
            </a:r>
            <a:r>
              <a:rPr lang="en-US" baseline="0" dirty="0" smtClean="0"/>
              <a:t> - from one another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nchor="ctr"/>
          <a:lstStyle>
            <a:lvl1pPr algn="ctr">
              <a:defRPr sz="3600"/>
            </a:lvl1pPr>
          </a:lstStyle>
          <a:p>
            <a:r>
              <a:rPr lang="en-CA"/>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algn="ctr">
              <a:defRPr/>
            </a:lvl1pPr>
          </a:lstStyle>
          <a:p>
            <a:r>
              <a:rPr lang="en-CA"/>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6248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600"/>
            <a:ext cx="60769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8382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524000"/>
            <a:ext cx="38481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457700" y="1524000"/>
            <a:ext cx="38481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457700" y="4076700"/>
            <a:ext cx="38481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8382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524000"/>
            <a:ext cx="38481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457700" y="1524000"/>
            <a:ext cx="38481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5240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457700" y="15240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28600"/>
            <a:ext cx="83058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CA" smtClean="0"/>
              <a:t>Click to edit Master title style</a:t>
            </a:r>
          </a:p>
        </p:txBody>
      </p:sp>
      <p:sp>
        <p:nvSpPr>
          <p:cNvPr id="4099" name="Rectangle 3"/>
          <p:cNvSpPr>
            <a:spLocks noGrp="1" noChangeArrowheads="1"/>
          </p:cNvSpPr>
          <p:nvPr>
            <p:ph type="body" idx="1"/>
          </p:nvPr>
        </p:nvSpPr>
        <p:spPr bwMode="auto">
          <a:xfrm>
            <a:off x="457200" y="1524000"/>
            <a:ext cx="7848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100" name="Line 4"/>
          <p:cNvSpPr>
            <a:spLocks noChangeShapeType="1"/>
          </p:cNvSpPr>
          <p:nvPr/>
        </p:nvSpPr>
        <p:spPr bwMode="auto">
          <a:xfrm>
            <a:off x="457200" y="1066800"/>
            <a:ext cx="8305800" cy="0"/>
          </a:xfrm>
          <a:prstGeom prst="line">
            <a:avLst/>
          </a:prstGeom>
          <a:noFill/>
          <a:ln w="57150">
            <a:solidFill>
              <a:srgbClr val="CC0000"/>
            </a:solidFill>
            <a:round/>
            <a:headEnd/>
            <a:tailEnd/>
          </a:ln>
          <a:effectLst/>
        </p:spPr>
        <p:txBody>
          <a:bodyPr/>
          <a:lstStyle/>
          <a:p>
            <a:endParaRPr lang="en-CA"/>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xStyles>
    <p:title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Verdana" pitchFamily="34" charset="0"/>
        </a:defRPr>
      </a:lvl2pPr>
      <a:lvl3pPr algn="l" rtl="0" fontAlgn="base">
        <a:spcBef>
          <a:spcPct val="0"/>
        </a:spcBef>
        <a:spcAft>
          <a:spcPct val="0"/>
        </a:spcAft>
        <a:defRPr sz="2800" b="1">
          <a:solidFill>
            <a:srgbClr val="000066"/>
          </a:solidFill>
          <a:latin typeface="Verdana" pitchFamily="34" charset="0"/>
        </a:defRPr>
      </a:lvl3pPr>
      <a:lvl4pPr algn="l" rtl="0" fontAlgn="base">
        <a:spcBef>
          <a:spcPct val="0"/>
        </a:spcBef>
        <a:spcAft>
          <a:spcPct val="0"/>
        </a:spcAft>
        <a:defRPr sz="2800" b="1">
          <a:solidFill>
            <a:srgbClr val="000066"/>
          </a:solidFill>
          <a:latin typeface="Verdana" pitchFamily="34" charset="0"/>
        </a:defRPr>
      </a:lvl4pPr>
      <a:lvl5pPr algn="l" rtl="0" fontAlgn="base">
        <a:spcBef>
          <a:spcPct val="0"/>
        </a:spcBef>
        <a:spcAft>
          <a:spcPct val="0"/>
        </a:spcAft>
        <a:defRPr sz="2800" b="1">
          <a:solidFill>
            <a:srgbClr val="000066"/>
          </a:solidFill>
          <a:latin typeface="Verdana" pitchFamily="34" charset="0"/>
        </a:defRPr>
      </a:lvl5pPr>
      <a:lvl6pPr marL="457200" algn="l" rtl="0" fontAlgn="base">
        <a:spcBef>
          <a:spcPct val="0"/>
        </a:spcBef>
        <a:spcAft>
          <a:spcPct val="0"/>
        </a:spcAft>
        <a:defRPr sz="2800" b="1">
          <a:solidFill>
            <a:srgbClr val="000066"/>
          </a:solidFill>
          <a:latin typeface="Verdana" pitchFamily="34" charset="0"/>
        </a:defRPr>
      </a:lvl6pPr>
      <a:lvl7pPr marL="914400" algn="l" rtl="0" fontAlgn="base">
        <a:spcBef>
          <a:spcPct val="0"/>
        </a:spcBef>
        <a:spcAft>
          <a:spcPct val="0"/>
        </a:spcAft>
        <a:defRPr sz="2800" b="1">
          <a:solidFill>
            <a:srgbClr val="000066"/>
          </a:solidFill>
          <a:latin typeface="Verdana" pitchFamily="34" charset="0"/>
        </a:defRPr>
      </a:lvl7pPr>
      <a:lvl8pPr marL="1371600" algn="l" rtl="0" fontAlgn="base">
        <a:spcBef>
          <a:spcPct val="0"/>
        </a:spcBef>
        <a:spcAft>
          <a:spcPct val="0"/>
        </a:spcAft>
        <a:defRPr sz="2800" b="1">
          <a:solidFill>
            <a:srgbClr val="000066"/>
          </a:solidFill>
          <a:latin typeface="Verdana" pitchFamily="34" charset="0"/>
        </a:defRPr>
      </a:lvl8pPr>
      <a:lvl9pPr marL="1828800" algn="l" rtl="0" fontAlgn="base">
        <a:spcBef>
          <a:spcPct val="0"/>
        </a:spcBef>
        <a:spcAft>
          <a:spcPct val="0"/>
        </a:spcAft>
        <a:defRPr sz="2800" b="1">
          <a:solidFill>
            <a:srgbClr val="000066"/>
          </a:solidFill>
          <a:latin typeface="Verdana" pitchFamily="34" charset="0"/>
        </a:defRPr>
      </a:lvl9pPr>
    </p:titleStyle>
    <p:bodyStyle>
      <a:lvl1pPr algn="l" defTabSz="879475" rtl="0" fontAlgn="base">
        <a:spcBef>
          <a:spcPct val="20000"/>
        </a:spcBef>
        <a:spcAft>
          <a:spcPct val="0"/>
        </a:spcAft>
        <a:defRPr sz="2800">
          <a:solidFill>
            <a:srgbClr val="000066"/>
          </a:solidFill>
          <a:latin typeface="+mn-lt"/>
          <a:ea typeface="+mn-ea"/>
          <a:cs typeface="+mn-cs"/>
        </a:defRPr>
      </a:lvl1pPr>
      <a:lvl2pPr marL="449263" indent="-269875" algn="l" defTabSz="879475" rtl="0" fontAlgn="base">
        <a:spcBef>
          <a:spcPct val="20000"/>
        </a:spcBef>
        <a:spcAft>
          <a:spcPct val="0"/>
        </a:spcAft>
        <a:buChar char="–"/>
        <a:defRPr sz="2400">
          <a:solidFill>
            <a:srgbClr val="000066"/>
          </a:solidFill>
          <a:latin typeface="+mn-lt"/>
        </a:defRPr>
      </a:lvl2pPr>
      <a:lvl3pPr marL="895350" indent="-266700" algn="l" defTabSz="879475" rtl="0" fontAlgn="base">
        <a:spcBef>
          <a:spcPct val="20000"/>
        </a:spcBef>
        <a:spcAft>
          <a:spcPct val="0"/>
        </a:spcAft>
        <a:buChar char="•"/>
        <a:defRPr>
          <a:solidFill>
            <a:srgbClr val="000066"/>
          </a:solidFill>
          <a:latin typeface="+mn-lt"/>
        </a:defRPr>
      </a:lvl3pPr>
      <a:lvl4pPr marL="1344613" indent="-269875" algn="l" defTabSz="879475" rtl="0" fontAlgn="base">
        <a:spcBef>
          <a:spcPct val="20000"/>
        </a:spcBef>
        <a:spcAft>
          <a:spcPct val="0"/>
        </a:spcAft>
        <a:buChar char="–"/>
        <a:defRPr sz="1600">
          <a:solidFill>
            <a:srgbClr val="000066"/>
          </a:solidFill>
          <a:latin typeface="+mn-lt"/>
        </a:defRPr>
      </a:lvl4pPr>
      <a:lvl5pPr marL="1793875" indent="-269875" algn="l" defTabSz="879475" rtl="0" fontAlgn="base">
        <a:spcBef>
          <a:spcPct val="20000"/>
        </a:spcBef>
        <a:spcAft>
          <a:spcPct val="0"/>
        </a:spcAft>
        <a:buChar char="»"/>
        <a:defRPr sz="1600">
          <a:solidFill>
            <a:srgbClr val="000066"/>
          </a:solidFill>
          <a:latin typeface="+mn-lt"/>
        </a:defRPr>
      </a:lvl5pPr>
      <a:lvl6pPr marL="2251075" indent="-269875" algn="l" defTabSz="879475" rtl="0" fontAlgn="base">
        <a:spcBef>
          <a:spcPct val="20000"/>
        </a:spcBef>
        <a:spcAft>
          <a:spcPct val="0"/>
        </a:spcAft>
        <a:buChar char="»"/>
        <a:defRPr sz="1600">
          <a:solidFill>
            <a:srgbClr val="000066"/>
          </a:solidFill>
          <a:latin typeface="+mn-lt"/>
        </a:defRPr>
      </a:lvl6pPr>
      <a:lvl7pPr marL="2708275" indent="-269875" algn="l" defTabSz="879475" rtl="0" fontAlgn="base">
        <a:spcBef>
          <a:spcPct val="20000"/>
        </a:spcBef>
        <a:spcAft>
          <a:spcPct val="0"/>
        </a:spcAft>
        <a:buChar char="»"/>
        <a:defRPr sz="1600">
          <a:solidFill>
            <a:srgbClr val="000066"/>
          </a:solidFill>
          <a:latin typeface="+mn-lt"/>
        </a:defRPr>
      </a:lvl7pPr>
      <a:lvl8pPr marL="3165475" indent="-269875" algn="l" defTabSz="879475" rtl="0" fontAlgn="base">
        <a:spcBef>
          <a:spcPct val="20000"/>
        </a:spcBef>
        <a:spcAft>
          <a:spcPct val="0"/>
        </a:spcAft>
        <a:buChar char="»"/>
        <a:defRPr sz="1600">
          <a:solidFill>
            <a:srgbClr val="000066"/>
          </a:solidFill>
          <a:latin typeface="+mn-lt"/>
        </a:defRPr>
      </a:lvl8pPr>
      <a:lvl9pPr marL="3622675" indent="-269875" algn="l" defTabSz="879475" rtl="0" fontAlgn="base">
        <a:spcBef>
          <a:spcPct val="20000"/>
        </a:spcBef>
        <a:spcAft>
          <a:spcPct val="0"/>
        </a:spcAft>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630" y="1"/>
            <a:ext cx="51490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021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2"/>
          <p:cNvSpPr>
            <a:spLocks/>
          </p:cNvSpPr>
          <p:nvPr/>
        </p:nvSpPr>
        <p:spPr bwMode="auto">
          <a:xfrm>
            <a:off x="-8940" y="286774"/>
            <a:ext cx="7474513" cy="6838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3" bIns="0" anchor="ctr"/>
          <a:lstStyle/>
          <a:p>
            <a:pPr marL="256683"/>
            <a:endParaRPr lang="en-US" sz="2800" dirty="0">
              <a:solidFill>
                <a:srgbClr val="FFFFFF"/>
              </a:solidFill>
              <a:latin typeface="Engel Light" pitchFamily="34" charset="0"/>
              <a:sym typeface="Goudita Sans SF" charset="0"/>
            </a:endParaRPr>
          </a:p>
        </p:txBody>
      </p:sp>
      <p:pic>
        <p:nvPicPr>
          <p:cNvPr id="205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74" t="1246" r="6348" b="9444"/>
          <a:stretch/>
        </p:blipFill>
        <p:spPr bwMode="auto">
          <a:xfrm>
            <a:off x="875965" y="2091980"/>
            <a:ext cx="3341621" cy="47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sp>
        <p:nvSpPr>
          <p:cNvPr id="7"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spTree>
    <p:extLst>
      <p:ext uri="{BB962C8B-B14F-4D97-AF65-F5344CB8AC3E}">
        <p14:creationId xmlns:p14="http://schemas.microsoft.com/office/powerpoint/2010/main" val="309566006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15628"/>
            <a:ext cx="9144000" cy="40423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pic>
        <p:nvPicPr>
          <p:cNvPr id="12" name="Picture 5" descr="C:\Users\Saul\AppData\Local\Microsoft\Windows\Temporary Internet Files\Content.IE5\1Q7X2GBR\MP900316970[1].jpg"/>
          <p:cNvPicPr>
            <a:picLocks noChangeAspect="1" noChangeArrowheads="1"/>
          </p:cNvPicPr>
          <p:nvPr/>
        </p:nvPicPr>
        <p:blipFill>
          <a:blip r:embed="rId5" cstate="print"/>
          <a:srcRect/>
          <a:stretch>
            <a:fillRect/>
          </a:stretch>
        </p:blipFill>
        <p:spPr bwMode="auto">
          <a:xfrm>
            <a:off x="5604095" y="181070"/>
            <a:ext cx="3395050" cy="2435381"/>
          </a:xfrm>
          <a:prstGeom prst="rect">
            <a:avLst/>
          </a:prstGeom>
          <a:noFill/>
        </p:spPr>
      </p:pic>
      <p:sp>
        <p:nvSpPr>
          <p:cNvPr id="11"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spTree>
    <p:extLst>
      <p:ext uri="{BB962C8B-B14F-4D97-AF65-F5344CB8AC3E}">
        <p14:creationId xmlns:p14="http://schemas.microsoft.com/office/powerpoint/2010/main" val="314172056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15628"/>
            <a:ext cx="9144000" cy="40423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sp>
        <p:nvSpPr>
          <p:cNvPr id="11"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pic>
        <p:nvPicPr>
          <p:cNvPr id="12" name="Picture 3" descr="C:\Users\Saul\Documents\2010-July-Proximity\The Conversation.jpg"/>
          <p:cNvPicPr>
            <a:picLocks noChangeAspect="1" noChangeArrowheads="1"/>
          </p:cNvPicPr>
          <p:nvPr/>
        </p:nvPicPr>
        <p:blipFill>
          <a:blip r:embed="rId5" cstate="print"/>
          <a:srcRect l="32632" t="39515" r="7864" b="6949"/>
          <a:stretch>
            <a:fillRect/>
          </a:stretch>
        </p:blipFill>
        <p:spPr bwMode="auto">
          <a:xfrm>
            <a:off x="7166248" y="153908"/>
            <a:ext cx="1851004" cy="2507811"/>
          </a:xfrm>
          <a:prstGeom prst="rect">
            <a:avLst/>
          </a:prstGeom>
          <a:noFill/>
        </p:spPr>
      </p:pic>
    </p:spTree>
    <p:extLst>
      <p:ext uri="{BB962C8B-B14F-4D97-AF65-F5344CB8AC3E}">
        <p14:creationId xmlns:p14="http://schemas.microsoft.com/office/powerpoint/2010/main" val="314172056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15628"/>
            <a:ext cx="9144000" cy="40423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sp>
        <p:nvSpPr>
          <p:cNvPr id="11"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pic>
        <p:nvPicPr>
          <p:cNvPr id="12" name="Picture 2" descr="http://www.lifeinthefastlane.ca/wp-content/uploads/2008/01/flirting_3sfw.jpg"/>
          <p:cNvPicPr>
            <a:picLocks noChangeAspect="1" noChangeArrowheads="1"/>
          </p:cNvPicPr>
          <p:nvPr/>
        </p:nvPicPr>
        <p:blipFill>
          <a:blip r:embed="rId5" cstate="print"/>
          <a:srcRect/>
          <a:stretch>
            <a:fillRect/>
          </a:stretch>
        </p:blipFill>
        <p:spPr bwMode="auto">
          <a:xfrm>
            <a:off x="6491335" y="153909"/>
            <a:ext cx="2534970" cy="2534970"/>
          </a:xfrm>
          <a:prstGeom prst="rect">
            <a:avLst/>
          </a:prstGeom>
          <a:noFill/>
        </p:spPr>
      </p:pic>
    </p:spTree>
    <p:extLst>
      <p:ext uri="{BB962C8B-B14F-4D97-AF65-F5344CB8AC3E}">
        <p14:creationId xmlns:p14="http://schemas.microsoft.com/office/powerpoint/2010/main" val="314172056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24680"/>
            <a:ext cx="9144000" cy="4033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sp>
        <p:nvSpPr>
          <p:cNvPr id="10"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pic>
        <p:nvPicPr>
          <p:cNvPr id="12" name="Picture 11" descr="http://media-cdn.tripadvisor.com/media/photo-s/01/23/aa/f1/clean-uncrowded-beach.jpg"/>
          <p:cNvPicPr>
            <a:picLocks noChangeAspect="1" noChangeArrowheads="1"/>
          </p:cNvPicPr>
          <p:nvPr/>
        </p:nvPicPr>
        <p:blipFill>
          <a:blip r:embed="rId5" cstate="print"/>
          <a:srcRect l="20822" t="20882" r="37634" b="26912"/>
          <a:stretch>
            <a:fillRect/>
          </a:stretch>
        </p:blipFill>
        <p:spPr bwMode="auto">
          <a:xfrm>
            <a:off x="6306187" y="153909"/>
            <a:ext cx="2692958" cy="2534970"/>
          </a:xfrm>
          <a:prstGeom prst="rect">
            <a:avLst/>
          </a:prstGeom>
          <a:noFill/>
        </p:spPr>
      </p:pic>
      <p:cxnSp>
        <p:nvCxnSpPr>
          <p:cNvPr id="14" name="Straight Connector 13"/>
          <p:cNvCxnSpPr/>
          <p:nvPr/>
        </p:nvCxnSpPr>
        <p:spPr bwMode="auto">
          <a:xfrm>
            <a:off x="0" y="2598345"/>
            <a:ext cx="7206558" cy="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092941944"/>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24681"/>
            <a:ext cx="9144000" cy="4033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34" y="2872244"/>
            <a:ext cx="7715250" cy="37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cxnSp>
        <p:nvCxnSpPr>
          <p:cNvPr id="15" name="Straight Arrow Connector 14"/>
          <p:cNvCxnSpPr/>
          <p:nvPr/>
        </p:nvCxnSpPr>
        <p:spPr bwMode="auto">
          <a:xfrm>
            <a:off x="217283" y="2806574"/>
            <a:ext cx="8238654" cy="1588"/>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6"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Correlates</a:t>
            </a:r>
            <a:r>
              <a:rPr kumimoji="0" lang="en-US" sz="2400" b="0" i="0" u="none" strike="noStrike" kern="0" cap="none" spc="0" normalizeH="0" noProof="0" dirty="0" smtClean="0">
                <a:ln>
                  <a:noFill/>
                </a:ln>
                <a:solidFill>
                  <a:srgbClr val="E28700"/>
                </a:solidFill>
                <a:effectLst/>
                <a:uLnTx/>
                <a:uFillTx/>
                <a:latin typeface="+mn-lt"/>
                <a:ea typeface="+mn-ea"/>
                <a:cs typeface="+mn-cs"/>
              </a:rPr>
              <a:t> physical to social distance</a:t>
            </a:r>
            <a:endParaRPr kumimoji="0" lang="en-US" sz="2400" b="0" i="0" u="none" strike="noStrike" kern="0" cap="none" spc="0" normalizeH="0" baseline="0" noProof="0" dirty="0" smtClean="0">
              <a:ln>
                <a:noFill/>
              </a:ln>
              <a:solidFill>
                <a:srgbClr val="E28700"/>
              </a:solidFill>
              <a:effectLst/>
              <a:uLnTx/>
              <a:uFillTx/>
              <a:latin typeface="+mn-lt"/>
              <a:ea typeface="+mn-ea"/>
              <a:cs typeface="+mn-cs"/>
            </a:endParaRPr>
          </a:p>
        </p:txBody>
      </p:sp>
    </p:spTree>
    <p:extLst>
      <p:ext uri="{BB962C8B-B14F-4D97-AF65-F5344CB8AC3E}">
        <p14:creationId xmlns:p14="http://schemas.microsoft.com/office/powerpoint/2010/main" val="177744336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24681"/>
            <a:ext cx="9144000" cy="40333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4282" tIns="32141" rIns="64282" bIns="32141" rtlCol="0" anchor="ctr"/>
          <a:lstStyle/>
          <a:p>
            <a:pPr algn="ctr"/>
            <a:endParaRPr lang="en-US"/>
          </a:p>
        </p:txBody>
      </p:sp>
      <p:sp>
        <p:nvSpPr>
          <p:cNvPr id="13" name="Rectangle 2"/>
          <p:cNvSpPr>
            <a:spLocks noGrp="1" noChangeArrowheads="1"/>
          </p:cNvSpPr>
          <p:nvPr>
            <p:ph type="title"/>
          </p:nvPr>
        </p:nvSpPr>
        <p:spPr>
          <a:xfrm>
            <a:off x="457200" y="274638"/>
            <a:ext cx="8229600" cy="1143000"/>
          </a:xfrm>
        </p:spPr>
        <p:txBody>
          <a:bodyPr/>
          <a:lstStyle/>
          <a:p>
            <a:pPr algn="l"/>
            <a:r>
              <a:rPr lang="en-US" sz="3600" dirty="0" err="1" smtClean="0">
                <a:solidFill>
                  <a:srgbClr val="E28700"/>
                </a:solidFill>
              </a:rPr>
              <a:t>Proxemics</a:t>
            </a:r>
            <a:endParaRPr lang="en-US" sz="3600" dirty="0">
              <a:solidFill>
                <a:srgbClr val="E28700"/>
              </a:solidFill>
            </a:endParaRPr>
          </a:p>
        </p:txBody>
      </p:sp>
      <p:sp>
        <p:nvSpPr>
          <p:cNvPr id="14" name="Rectangle 3"/>
          <p:cNvSpPr txBox="1">
            <a:spLocks noChangeArrowheads="1"/>
          </p:cNvSpPr>
          <p:nvPr/>
        </p:nvSpPr>
        <p:spPr>
          <a:xfrm>
            <a:off x="91440" y="115824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E28700"/>
                </a:solidFill>
                <a:effectLst/>
                <a:uLnTx/>
                <a:uFillTx/>
                <a:latin typeface="+mn-lt"/>
                <a:ea typeface="+mn-ea"/>
                <a:cs typeface="+mn-cs"/>
              </a:rPr>
              <a:t>     Includes  fixed</a:t>
            </a:r>
            <a:r>
              <a:rPr kumimoji="0" lang="en-US" sz="2400" b="0" i="0" u="none" strike="noStrike" kern="0" cap="none" spc="0" normalizeH="0" noProof="0" dirty="0" smtClean="0">
                <a:ln>
                  <a:noFill/>
                </a:ln>
                <a:solidFill>
                  <a:srgbClr val="E28700"/>
                </a:solidFill>
                <a:effectLst/>
                <a:uLnTx/>
                <a:uFillTx/>
                <a:latin typeface="+mn-lt"/>
                <a:ea typeface="+mn-ea"/>
                <a:cs typeface="+mn-cs"/>
              </a:rPr>
              <a:t> features (territories)</a:t>
            </a:r>
            <a:br>
              <a:rPr kumimoji="0" lang="en-US" sz="2400" b="0" i="0" u="none" strike="noStrike" kern="0" cap="none" spc="0" normalizeH="0" noProof="0" dirty="0" smtClean="0">
                <a:ln>
                  <a:noFill/>
                </a:ln>
                <a:solidFill>
                  <a:srgbClr val="E28700"/>
                </a:solidFill>
                <a:effectLst/>
                <a:uLnTx/>
                <a:uFillTx/>
                <a:latin typeface="+mn-lt"/>
                <a:ea typeface="+mn-ea"/>
                <a:cs typeface="+mn-cs"/>
              </a:rPr>
            </a:br>
            <a:r>
              <a:rPr kumimoji="0" lang="en-US" sz="2400" b="0" i="0" u="none" strike="noStrike" kern="0" cap="none" spc="0" normalizeH="0" noProof="0" dirty="0" smtClean="0">
                <a:ln>
                  <a:noFill/>
                </a:ln>
                <a:solidFill>
                  <a:srgbClr val="E28700"/>
                </a:solidFill>
                <a:effectLst/>
                <a:uLnTx/>
                <a:uFillTx/>
                <a:latin typeface="+mn-lt"/>
                <a:ea typeface="+mn-ea"/>
                <a:cs typeface="+mn-cs"/>
              </a:rPr>
              <a:t>                 semi-fixed features</a:t>
            </a:r>
            <a:r>
              <a:rPr lang="en-US" kern="0" dirty="0" smtClean="0">
                <a:solidFill>
                  <a:srgbClr val="E28700"/>
                </a:solidFill>
                <a:latin typeface="+mn-lt"/>
              </a:rPr>
              <a:t> (</a:t>
            </a:r>
            <a:r>
              <a:rPr lang="en-US" kern="0" dirty="0" err="1" smtClean="0">
                <a:solidFill>
                  <a:srgbClr val="E28700"/>
                </a:solidFill>
                <a:latin typeface="+mn-lt"/>
              </a:rPr>
              <a:t>sociofugal</a:t>
            </a:r>
            <a:r>
              <a:rPr lang="en-US" kern="0" dirty="0" smtClean="0">
                <a:solidFill>
                  <a:srgbClr val="E28700"/>
                </a:solidFill>
                <a:latin typeface="+mn-lt"/>
              </a:rPr>
              <a:t>/</a:t>
            </a:r>
            <a:r>
              <a:rPr lang="en-US" kern="0" dirty="0" err="1" smtClean="0">
                <a:solidFill>
                  <a:srgbClr val="E28700"/>
                </a:solidFill>
                <a:latin typeface="+mn-lt"/>
              </a:rPr>
              <a:t>sociopetal</a:t>
            </a:r>
            <a:r>
              <a:rPr lang="en-US" kern="0" dirty="0" smtClean="0">
                <a:solidFill>
                  <a:srgbClr val="E28700"/>
                </a:solidFill>
                <a:latin typeface="+mn-lt"/>
              </a:rPr>
              <a:t>)</a:t>
            </a:r>
            <a:endParaRPr kumimoji="0" lang="en-US" sz="2400" b="0" i="0" u="none" strike="noStrike" kern="0" cap="none" spc="0" normalizeH="0" noProof="0" dirty="0" smtClean="0">
              <a:ln>
                <a:noFill/>
              </a:ln>
              <a:solidFill>
                <a:srgbClr val="E28700"/>
              </a:solidFill>
              <a:effectLst/>
              <a:uLnTx/>
              <a:uFillTx/>
              <a:latin typeface="+mn-lt"/>
              <a:ea typeface="+mn-ea"/>
              <a:cs typeface="+mn-cs"/>
            </a:endParaRPr>
          </a:p>
        </p:txBody>
      </p:sp>
      <p:pic>
        <p:nvPicPr>
          <p:cNvPr id="97288" name="Picture 8" descr="C:\Users\saul\AppData\Local\Microsoft\Windows\Temporary Internet Files\Content.IE5\SJC5S90M\MP900386287[1].jpg"/>
          <p:cNvPicPr>
            <a:picLocks noChangeAspect="1" noChangeArrowheads="1"/>
          </p:cNvPicPr>
          <p:nvPr/>
        </p:nvPicPr>
        <p:blipFill>
          <a:blip r:embed="rId3" cstate="print"/>
          <a:srcRect/>
          <a:stretch>
            <a:fillRect/>
          </a:stretch>
        </p:blipFill>
        <p:spPr bwMode="auto">
          <a:xfrm>
            <a:off x="1769165" y="3255661"/>
            <a:ext cx="5098774" cy="3365191"/>
          </a:xfrm>
          <a:prstGeom prst="rect">
            <a:avLst/>
          </a:prstGeom>
          <a:noFill/>
        </p:spPr>
      </p:pic>
    </p:spTree>
    <p:extLst>
      <p:ext uri="{BB962C8B-B14F-4D97-AF65-F5344CB8AC3E}">
        <p14:creationId xmlns:p14="http://schemas.microsoft.com/office/powerpoint/2010/main" val="177744336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9502"/>
            <a:ext cx="9144000" cy="54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2"/>
          <p:cNvSpPr>
            <a:spLocks/>
          </p:cNvSpPr>
          <p:nvPr/>
        </p:nvSpPr>
        <p:spPr bwMode="auto">
          <a:xfrm>
            <a:off x="0" y="5875697"/>
            <a:ext cx="2851841" cy="87943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3" bIns="0" anchor="ctr"/>
          <a:lstStyle/>
          <a:p>
            <a:pPr marL="2232" algn="ctr">
              <a:buNone/>
            </a:pPr>
            <a:r>
              <a:rPr lang="en-US" sz="2000" dirty="0" smtClean="0">
                <a:solidFill>
                  <a:srgbClr val="FFFFFF"/>
                </a:solidFill>
                <a:latin typeface="+mn-lt"/>
                <a:sym typeface="Goudita Sans SF" charset="0"/>
              </a:rPr>
              <a:t>Public Ambient Displays [Vogel et al. 2004]</a:t>
            </a:r>
            <a:endParaRPr lang="en-US" sz="1100" dirty="0">
              <a:solidFill>
                <a:srgbClr val="FFFFFF"/>
              </a:solidFill>
              <a:latin typeface="+mn-lt"/>
              <a:sym typeface="Goudita Sans SF" charset="0"/>
            </a:endParaRPr>
          </a:p>
        </p:txBody>
      </p:sp>
      <p:sp>
        <p:nvSpPr>
          <p:cNvPr id="7" name="Rectangle 2"/>
          <p:cNvSpPr txBox="1">
            <a:spLocks noChangeArrowheads="1"/>
          </p:cNvSpPr>
          <p:nvPr/>
        </p:nvSpPr>
        <p:spPr>
          <a:xfrm>
            <a:off x="457200" y="274638"/>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E28700"/>
                </a:solidFill>
                <a:effectLst/>
                <a:uLnTx/>
                <a:uFillTx/>
                <a:latin typeface="+mj-lt"/>
                <a:ea typeface="+mj-ea"/>
                <a:cs typeface="+mj-cs"/>
              </a:rPr>
              <a:t>Applying </a:t>
            </a:r>
            <a:r>
              <a:rPr lang="en-US" sz="3600" kern="0" dirty="0" err="1" smtClean="0">
                <a:solidFill>
                  <a:srgbClr val="E28700"/>
                </a:solidFill>
                <a:latin typeface="+mj-lt"/>
                <a:ea typeface="+mj-ea"/>
                <a:cs typeface="+mj-cs"/>
              </a:rPr>
              <a:t>Proxemics</a:t>
            </a:r>
            <a:r>
              <a:rPr lang="en-US" sz="3600" kern="0" dirty="0" smtClean="0">
                <a:solidFill>
                  <a:srgbClr val="E28700"/>
                </a:solidFill>
                <a:latin typeface="+mj-lt"/>
                <a:ea typeface="+mj-ea"/>
                <a:cs typeface="+mj-cs"/>
              </a:rPr>
              <a:t> to Design</a:t>
            </a:r>
            <a:endParaRPr kumimoji="0" lang="en-US" sz="3600" b="0" i="0" u="none" strike="noStrike" kern="0" cap="none" spc="0" normalizeH="0" baseline="0" noProof="0" dirty="0">
              <a:ln>
                <a:noFill/>
              </a:ln>
              <a:solidFill>
                <a:srgbClr val="E28700"/>
              </a:solidFill>
              <a:effectLst/>
              <a:uLnTx/>
              <a:uFillTx/>
              <a:latin typeface="+mj-lt"/>
              <a:ea typeface="+mj-ea"/>
              <a:cs typeface="+mj-cs"/>
            </a:endParaRPr>
          </a:p>
        </p:txBody>
      </p:sp>
    </p:spTree>
    <p:extLst>
      <p:ext uri="{BB962C8B-B14F-4D97-AF65-F5344CB8AC3E}">
        <p14:creationId xmlns:p14="http://schemas.microsoft.com/office/powerpoint/2010/main" val="56072442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7848600" cy="4953000"/>
          </a:xfrm>
          <a:prstGeom prst="rect">
            <a:avLst/>
          </a:prstGeom>
        </p:spPr>
        <p:txBody>
          <a:bodyPr/>
          <a:lstStyle/>
          <a:p>
            <a:pPr lvl="1"/>
            <a:endParaRPr lang="en-CA" dirty="0" smtClean="0">
              <a:solidFill>
                <a:srgbClr val="E28700"/>
              </a:solidFill>
            </a:endParaRPr>
          </a:p>
          <a:p>
            <a:pPr lvl="1"/>
            <a:endParaRPr lang="en-CA" dirty="0" smtClean="0">
              <a:solidFill>
                <a:srgbClr val="E28700"/>
              </a:solidFill>
            </a:endParaRPr>
          </a:p>
          <a:p>
            <a:endParaRPr lang="en-CA" dirty="0" smtClean="0">
              <a:solidFill>
                <a:srgbClr val="E28700"/>
              </a:solidFill>
            </a:endParaRPr>
          </a:p>
          <a:p>
            <a:endParaRPr lang="en-CA" dirty="0">
              <a:solidFill>
                <a:srgbClr val="E28700"/>
              </a:solidFill>
            </a:endParaRPr>
          </a:p>
          <a:p>
            <a:endParaRPr lang="en-CA" dirty="0" smtClean="0">
              <a:solidFill>
                <a:srgbClr val="E28700"/>
              </a:solidFill>
            </a:endParaRPr>
          </a:p>
          <a:p>
            <a:endParaRPr lang="en-CA" dirty="0">
              <a:solidFill>
                <a:srgbClr val="E28700"/>
              </a:solidFill>
            </a:endParaRPr>
          </a:p>
          <a:p>
            <a:endParaRPr lang="en-CA" dirty="0" smtClean="0">
              <a:solidFill>
                <a:srgbClr val="E28700"/>
              </a:solidFill>
            </a:endParaRPr>
          </a:p>
        </p:txBody>
      </p:sp>
      <p:pic>
        <p:nvPicPr>
          <p:cNvPr id="49154" name="Picture 2" descr="C:\Users\Saul\Desktop\2011-02-Proxemics\2011-ProxemicInteraction.Interactions\Figure2. Proxemic-Dimens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r="78707"/>
          <a:stretch/>
        </p:blipFill>
        <p:spPr bwMode="auto">
          <a:xfrm>
            <a:off x="226171" y="131724"/>
            <a:ext cx="2553722" cy="2903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ul\Desktop\2011-02-Proxemics\2011-ProxemicInteraction.Interactions\Figure2. Proxemic-Dimens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39796" r="40067"/>
          <a:stretch/>
        </p:blipFill>
        <p:spPr bwMode="auto">
          <a:xfrm>
            <a:off x="3615071" y="131724"/>
            <a:ext cx="2415040" cy="2903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ul\Desktop\2011-02-Proxemics\2011-ProxemicInteraction.Interactions\Figure2. Proxemic-Dimens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401" r="59462"/>
          <a:stretch/>
        </p:blipFill>
        <p:spPr bwMode="auto">
          <a:xfrm>
            <a:off x="1892594" y="3520946"/>
            <a:ext cx="2415037" cy="2903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ul\Desktop\2011-02-Proxemics\2011-ProxemicInteraction.Interactions\Figure2. Proxemic-Dimens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59889" r="20056"/>
          <a:stretch/>
        </p:blipFill>
        <p:spPr bwMode="auto">
          <a:xfrm>
            <a:off x="5478805" y="3520947"/>
            <a:ext cx="2405303" cy="2903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aul\Desktop\2011-02-Proxemics\2011-ProxemicInteraction.Interactions\Figure2. Proxemic-Dimensions.png"/>
          <p:cNvPicPr>
            <a:picLocks noChangeAspect="1" noChangeArrowheads="1"/>
          </p:cNvPicPr>
          <p:nvPr/>
        </p:nvPicPr>
        <p:blipFill rotWithShape="1">
          <a:blip r:embed="rId3">
            <a:extLst>
              <a:ext uri="{28A0092B-C50C-407E-A947-70E740481C1C}">
                <a14:useLocalDpi xmlns:a14="http://schemas.microsoft.com/office/drawing/2010/main" val="0"/>
              </a:ext>
            </a:extLst>
          </a:blip>
          <a:srcRect l="79716"/>
          <a:stretch/>
        </p:blipFill>
        <p:spPr bwMode="auto">
          <a:xfrm>
            <a:off x="6667787" y="131723"/>
            <a:ext cx="2432642" cy="290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9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down)">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E28700"/>
                </a:solidFill>
              </a:rPr>
              <a:t>Proximity Toolkit</a:t>
            </a:r>
            <a:br>
              <a:rPr lang="en-CA" dirty="0" smtClean="0">
                <a:solidFill>
                  <a:srgbClr val="E28700"/>
                </a:solidFill>
              </a:rPr>
            </a:br>
            <a:r>
              <a:rPr lang="en-CA" sz="1200" b="0" dirty="0" smtClean="0">
                <a:solidFill>
                  <a:srgbClr val="E28700"/>
                </a:solidFill>
              </a:rPr>
              <a:t>rapidly programming proxemic interactions</a:t>
            </a:r>
            <a:endParaRPr lang="en-CA" sz="1200" b="0" dirty="0">
              <a:solidFill>
                <a:srgbClr val="E28700"/>
              </a:solidFill>
            </a:endParaRPr>
          </a:p>
        </p:txBody>
      </p:sp>
      <p:sp>
        <p:nvSpPr>
          <p:cNvPr id="3" name="Content Placeholder 2"/>
          <p:cNvSpPr>
            <a:spLocks noGrp="1"/>
          </p:cNvSpPr>
          <p:nvPr>
            <p:ph idx="1"/>
          </p:nvPr>
        </p:nvSpPr>
        <p:spPr/>
        <p:txBody>
          <a:bodyPr/>
          <a:lstStyle/>
          <a:p>
            <a:r>
              <a:rPr lang="en-CA" dirty="0" smtClean="0">
                <a:solidFill>
                  <a:srgbClr val="E28700"/>
                </a:solidFill>
              </a:rPr>
              <a:t>Capture</a:t>
            </a:r>
          </a:p>
          <a:p>
            <a:pPr lvl="1"/>
            <a:r>
              <a:rPr lang="en-CA" sz="2000" dirty="0" smtClean="0">
                <a:solidFill>
                  <a:srgbClr val="E28700"/>
                </a:solidFill>
              </a:rPr>
              <a:t>position</a:t>
            </a:r>
          </a:p>
          <a:p>
            <a:pPr lvl="1"/>
            <a:r>
              <a:rPr lang="en-CA" sz="2000" dirty="0" smtClean="0">
                <a:solidFill>
                  <a:srgbClr val="E28700"/>
                </a:solidFill>
              </a:rPr>
              <a:t>orientation</a:t>
            </a:r>
          </a:p>
          <a:p>
            <a:pPr lvl="1"/>
            <a:r>
              <a:rPr lang="en-CA" sz="2000" dirty="0" smtClean="0">
                <a:solidFill>
                  <a:srgbClr val="E28700"/>
                </a:solidFill>
              </a:rPr>
              <a:t>identity</a:t>
            </a:r>
          </a:p>
          <a:p>
            <a:pPr lvl="1"/>
            <a:r>
              <a:rPr lang="en-CA" sz="2000" dirty="0" smtClean="0">
                <a:solidFill>
                  <a:srgbClr val="E28700"/>
                </a:solidFill>
              </a:rPr>
              <a:t>movement</a:t>
            </a:r>
          </a:p>
          <a:p>
            <a:pPr lvl="1"/>
            <a:r>
              <a:rPr lang="en-CA" sz="2000" dirty="0" smtClean="0">
                <a:solidFill>
                  <a:srgbClr val="E28700"/>
                </a:solidFill>
              </a:rPr>
              <a:t>location</a:t>
            </a:r>
          </a:p>
          <a:p>
            <a:pPr lvl="1"/>
            <a:endParaRPr lang="en-CA" dirty="0" smtClean="0">
              <a:solidFill>
                <a:srgbClr val="E28700"/>
              </a:solidFill>
            </a:endParaRPr>
          </a:p>
          <a:p>
            <a:r>
              <a:rPr lang="en-CA" dirty="0" smtClean="0">
                <a:solidFill>
                  <a:srgbClr val="E28700"/>
                </a:solidFill>
              </a:rPr>
              <a:t>Derive</a:t>
            </a:r>
          </a:p>
          <a:p>
            <a:pPr lvl="1"/>
            <a:r>
              <a:rPr lang="en-CA" sz="2000" dirty="0" smtClean="0">
                <a:solidFill>
                  <a:srgbClr val="E28700"/>
                </a:solidFill>
              </a:rPr>
              <a:t>touch</a:t>
            </a:r>
          </a:p>
          <a:p>
            <a:pPr lvl="1"/>
            <a:r>
              <a:rPr lang="en-CA" sz="2000" dirty="0" smtClean="0">
                <a:solidFill>
                  <a:srgbClr val="E28700"/>
                </a:solidFill>
              </a:rPr>
              <a:t>relationships</a:t>
            </a:r>
          </a:p>
          <a:p>
            <a:pPr lvl="1"/>
            <a:r>
              <a:rPr lang="en-CA" sz="2000" dirty="0" smtClean="0">
                <a:solidFill>
                  <a:srgbClr val="E28700"/>
                </a:solidFill>
              </a:rPr>
              <a:t>ray casting</a:t>
            </a:r>
          </a:p>
          <a:p>
            <a:pPr lvl="1"/>
            <a:r>
              <a:rPr lang="en-CA" sz="2000" dirty="0" smtClean="0">
                <a:solidFill>
                  <a:srgbClr val="E28700"/>
                </a:solidFill>
              </a:rPr>
              <a:t>zone collisions</a:t>
            </a:r>
          </a:p>
        </p:txBody>
      </p:sp>
      <p:pic>
        <p:nvPicPr>
          <p:cNvPr id="131074" name="Picture 2"/>
          <p:cNvPicPr>
            <a:picLocks noChangeAspect="1" noChangeArrowheads="1"/>
          </p:cNvPicPr>
          <p:nvPr/>
        </p:nvPicPr>
        <p:blipFill>
          <a:blip r:embed="rId3" cstate="print"/>
          <a:srcRect/>
          <a:stretch>
            <a:fillRect/>
          </a:stretch>
        </p:blipFill>
        <p:spPr bwMode="auto">
          <a:xfrm>
            <a:off x="4089209" y="2442153"/>
            <a:ext cx="5076056" cy="4026680"/>
          </a:xfrm>
          <a:prstGeom prst="rect">
            <a:avLst/>
          </a:prstGeom>
          <a:noFill/>
          <a:ln w="9525">
            <a:noFill/>
            <a:miter lim="800000"/>
            <a:headEnd/>
            <a:tailEnd/>
          </a:ln>
        </p:spPr>
      </p:pic>
      <p:cxnSp>
        <p:nvCxnSpPr>
          <p:cNvPr id="11" name="Straight Connector 10"/>
          <p:cNvCxnSpPr/>
          <p:nvPr/>
        </p:nvCxnSpPr>
        <p:spPr bwMode="auto">
          <a:xfrm>
            <a:off x="539552" y="1124744"/>
            <a:ext cx="4464496" cy="0"/>
          </a:xfrm>
          <a:prstGeom prst="line">
            <a:avLst/>
          </a:prstGeom>
          <a:noFill/>
          <a:ln w="57150" cap="flat" cmpd="sng" algn="ctr">
            <a:solidFill>
              <a:srgbClr val="E28700"/>
            </a:solidFill>
            <a:prstDash val="solid"/>
            <a:round/>
            <a:headEnd type="none" w="med" len="med"/>
            <a:tailEnd type="none" w="med" len="med"/>
          </a:ln>
          <a:effectLst/>
        </p:spPr>
      </p:cxnSp>
      <p:pic>
        <p:nvPicPr>
          <p:cNvPr id="6" name="Picture 2" descr="C:\Users\Saul\Documents\Snagit\P1010620-0000.jpg"/>
          <p:cNvPicPr>
            <a:picLocks noChangeAspect="1" noChangeArrowheads="1"/>
          </p:cNvPicPr>
          <p:nvPr/>
        </p:nvPicPr>
        <p:blipFill>
          <a:blip r:embed="rId4" cstate="print"/>
          <a:srcRect l="53316" t="5074" b="11120"/>
          <a:stretch>
            <a:fillRect/>
          </a:stretch>
        </p:blipFill>
        <p:spPr bwMode="auto">
          <a:xfrm>
            <a:off x="7777921" y="0"/>
            <a:ext cx="1366079" cy="1839433"/>
          </a:xfrm>
          <a:prstGeom prst="rect">
            <a:avLst/>
          </a:prstGeom>
          <a:noFill/>
        </p:spPr>
      </p:pic>
      <p:sp>
        <p:nvSpPr>
          <p:cNvPr id="7" name="TextBox 6"/>
          <p:cNvSpPr txBox="1"/>
          <p:nvPr/>
        </p:nvSpPr>
        <p:spPr>
          <a:xfrm>
            <a:off x="7718727" y="1358659"/>
            <a:ext cx="1448493" cy="523220"/>
          </a:xfrm>
          <a:prstGeom prst="rect">
            <a:avLst/>
          </a:prstGeom>
          <a:solidFill>
            <a:srgbClr val="FF9900">
              <a:alpha val="61176"/>
            </a:srgbClr>
          </a:solidFill>
        </p:spPr>
        <p:txBody>
          <a:bodyPr wrap="square" rtlCol="0">
            <a:spAutoFit/>
          </a:bodyPr>
          <a:lstStyle/>
          <a:p>
            <a:pPr algn="ctr">
              <a:buNone/>
            </a:pPr>
            <a:r>
              <a:rPr lang="en-CA" sz="1400" b="1" dirty="0" smtClean="0">
                <a:solidFill>
                  <a:schemeClr val="tx1"/>
                </a:solidFill>
              </a:rPr>
              <a:t>Nicolai Marquardt</a:t>
            </a:r>
            <a:endParaRPr lang="en-CA" sz="1400" b="1" dirty="0">
              <a:solidFill>
                <a:schemeClr val="tx1"/>
              </a:solidFill>
            </a:endParaRPr>
          </a:p>
        </p:txBody>
      </p:sp>
      <p:pic>
        <p:nvPicPr>
          <p:cNvPr id="8" name="Picture 4" descr="http://sphotos.ak.fbcdn.net/photos-ak-sf2p/v104/43/49/586476109/n586476109_100675_4308.jpg"/>
          <p:cNvPicPr>
            <a:picLocks noChangeAspect="1" noChangeArrowheads="1"/>
          </p:cNvPicPr>
          <p:nvPr/>
        </p:nvPicPr>
        <p:blipFill>
          <a:blip r:embed="rId5" cstate="print"/>
          <a:srcRect b="5151"/>
          <a:stretch>
            <a:fillRect/>
          </a:stretch>
        </p:blipFill>
        <p:spPr bwMode="auto">
          <a:xfrm>
            <a:off x="6400755" y="6578"/>
            <a:ext cx="1317972" cy="1832855"/>
          </a:xfrm>
          <a:prstGeom prst="rect">
            <a:avLst/>
          </a:prstGeom>
          <a:noFill/>
        </p:spPr>
      </p:pic>
      <p:sp>
        <p:nvSpPr>
          <p:cNvPr id="9" name="TextBox 8"/>
          <p:cNvSpPr txBox="1"/>
          <p:nvPr/>
        </p:nvSpPr>
        <p:spPr>
          <a:xfrm>
            <a:off x="6400755" y="1392468"/>
            <a:ext cx="1377166" cy="523220"/>
          </a:xfrm>
          <a:prstGeom prst="rect">
            <a:avLst/>
          </a:prstGeom>
          <a:solidFill>
            <a:srgbClr val="FF9900">
              <a:alpha val="61176"/>
            </a:srgbClr>
          </a:solidFill>
        </p:spPr>
        <p:txBody>
          <a:bodyPr wrap="square" rtlCol="0">
            <a:spAutoFit/>
          </a:bodyPr>
          <a:lstStyle/>
          <a:p>
            <a:pPr algn="ctr">
              <a:buNone/>
            </a:pPr>
            <a:r>
              <a:rPr lang="en-CA" sz="1400" b="1" dirty="0" smtClean="0">
                <a:solidFill>
                  <a:schemeClr val="tx1"/>
                </a:solidFill>
              </a:rPr>
              <a:t>Rob </a:t>
            </a:r>
            <a:br>
              <a:rPr lang="en-CA" sz="1400" b="1" dirty="0" smtClean="0">
                <a:solidFill>
                  <a:schemeClr val="tx1"/>
                </a:solidFill>
              </a:rPr>
            </a:br>
            <a:r>
              <a:rPr lang="en-CA" sz="1400" b="1" dirty="0" smtClean="0">
                <a:solidFill>
                  <a:schemeClr val="tx1"/>
                </a:solidFill>
              </a:rPr>
              <a:t>Diaz</a:t>
            </a:r>
            <a:endParaRPr lang="en-CA" sz="1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aul\Documents\@Active\2011-09-Proxemics\1-ComputerScience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70" y="717048"/>
            <a:ext cx="7377113" cy="5151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24" y="164458"/>
            <a:ext cx="1809065" cy="461665"/>
          </a:xfrm>
          <a:prstGeom prst="rect">
            <a:avLst/>
          </a:prstGeom>
          <a:noFill/>
        </p:spPr>
        <p:txBody>
          <a:bodyPr wrap="square" rtlCol="0">
            <a:spAutoFit/>
          </a:bodyPr>
          <a:lstStyle/>
          <a:p>
            <a:pPr>
              <a:buNone/>
            </a:pPr>
            <a:r>
              <a:rPr lang="en-CA" dirty="0" smtClean="0">
                <a:solidFill>
                  <a:srgbClr val="FF9900"/>
                </a:solidFill>
              </a:rPr>
              <a:t>Late ’70s</a:t>
            </a:r>
            <a:endParaRPr lang="en-CA" dirty="0">
              <a:solidFill>
                <a:srgbClr val="FF9900"/>
              </a:solidFill>
            </a:endParaRPr>
          </a:p>
        </p:txBody>
      </p:sp>
    </p:spTree>
    <p:extLst>
      <p:ext uri="{BB962C8B-B14F-4D97-AF65-F5344CB8AC3E}">
        <p14:creationId xmlns:p14="http://schemas.microsoft.com/office/powerpoint/2010/main" val="917513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pPr algn="l"/>
            <a:r>
              <a:rPr lang="en-CA" sz="3600" dirty="0" smtClean="0">
                <a:solidFill>
                  <a:srgbClr val="E28700"/>
                </a:solidFill>
              </a:rPr>
              <a:t>A Proxemic Ecology</a:t>
            </a:r>
            <a:br>
              <a:rPr lang="en-CA" sz="3600" dirty="0" smtClean="0">
                <a:solidFill>
                  <a:srgbClr val="E28700"/>
                </a:solidFill>
              </a:rPr>
            </a:br>
            <a:r>
              <a:rPr lang="en-CA" sz="1800" dirty="0" smtClean="0">
                <a:solidFill>
                  <a:srgbClr val="E28700"/>
                </a:solidFill>
              </a:rPr>
              <a:t> people, surfaces, objects, devices, fixed features</a:t>
            </a:r>
            <a:endParaRPr lang="en-CA" sz="1800" dirty="0">
              <a:solidFill>
                <a:srgbClr val="E28700"/>
              </a:solidFill>
            </a:endParaRPr>
          </a:p>
        </p:txBody>
      </p:sp>
      <p:pic>
        <p:nvPicPr>
          <p:cNvPr id="15" name="Picture 14" descr="Sketch_Thesis_Ecology.jpg"/>
          <p:cNvPicPr>
            <a:picLocks noChangeAspect="1"/>
          </p:cNvPicPr>
          <p:nvPr/>
        </p:nvPicPr>
        <p:blipFill>
          <a:blip r:embed="rId3" cstate="print"/>
          <a:srcRect t="5834"/>
          <a:stretch>
            <a:fillRect/>
          </a:stretch>
        </p:blipFill>
        <p:spPr>
          <a:xfrm>
            <a:off x="467544" y="1554480"/>
            <a:ext cx="8676456" cy="5303520"/>
          </a:xfrm>
          <a:prstGeom prst="rect">
            <a:avLst/>
          </a:prstGeom>
        </p:spPr>
      </p:pic>
      <p:sp>
        <p:nvSpPr>
          <p:cNvPr id="19" name="TextBox 18"/>
          <p:cNvSpPr txBox="1"/>
          <p:nvPr/>
        </p:nvSpPr>
        <p:spPr>
          <a:xfrm>
            <a:off x="467544" y="6597352"/>
            <a:ext cx="3672407" cy="276999"/>
          </a:xfrm>
          <a:prstGeom prst="rect">
            <a:avLst/>
          </a:prstGeom>
          <a:solidFill>
            <a:srgbClr val="FF9900">
              <a:alpha val="61176"/>
            </a:srgbClr>
          </a:solidFill>
        </p:spPr>
        <p:txBody>
          <a:bodyPr wrap="square" rtlCol="0">
            <a:spAutoFit/>
          </a:bodyPr>
          <a:lstStyle/>
          <a:p>
            <a:pPr>
              <a:buNone/>
            </a:pPr>
            <a:r>
              <a:rPr lang="en-CA" sz="1200" b="1" dirty="0" smtClean="0">
                <a:solidFill>
                  <a:schemeClr val="tx1"/>
                </a:solidFill>
              </a:rPr>
              <a:t>Sketch conception: Nicolai Marquardt</a:t>
            </a:r>
            <a:endParaRPr lang="en-CA" sz="12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CA" sz="3600" dirty="0" smtClean="0">
                <a:solidFill>
                  <a:srgbClr val="E28700"/>
                </a:solidFill>
              </a:rPr>
              <a:t>Surface reacts to proximity of a person</a:t>
            </a:r>
            <a:endParaRPr lang="en-CA" sz="3600" dirty="0">
              <a:solidFill>
                <a:srgbClr val="E28700"/>
              </a:solidFill>
            </a:endParaRPr>
          </a:p>
        </p:txBody>
      </p:sp>
      <p:pic>
        <p:nvPicPr>
          <p:cNvPr id="5" name="Picture 4" descr="1_merge_scene_001.jpg"/>
          <p:cNvPicPr>
            <a:picLocks noChangeAspect="1"/>
          </p:cNvPicPr>
          <p:nvPr/>
        </p:nvPicPr>
        <p:blipFill>
          <a:blip r:embed="rId3" cstate="print"/>
          <a:stretch>
            <a:fillRect/>
          </a:stretch>
        </p:blipFill>
        <p:spPr>
          <a:xfrm>
            <a:off x="0" y="1140582"/>
            <a:ext cx="9087503" cy="5702171"/>
          </a:xfrm>
          <a:prstGeom prst="rect">
            <a:avLst/>
          </a:prstGeom>
        </p:spPr>
      </p:pic>
      <p:cxnSp>
        <p:nvCxnSpPr>
          <p:cNvPr id="6" name="Curved Connector 15"/>
          <p:cNvCxnSpPr>
            <a:stCxn id="8" idx="0"/>
            <a:endCxn id="10" idx="3"/>
          </p:cNvCxnSpPr>
          <p:nvPr/>
        </p:nvCxnSpPr>
        <p:spPr bwMode="auto">
          <a:xfrm rot="16200000" flipV="1">
            <a:off x="5831530" y="335686"/>
            <a:ext cx="1217836" cy="3816664"/>
          </a:xfrm>
          <a:prstGeom prst="curvedConnector2">
            <a:avLst/>
          </a:prstGeom>
          <a:noFill/>
          <a:ln w="57150" cap="flat" cmpd="sng" algn="ctr">
            <a:solidFill>
              <a:srgbClr val="E28700"/>
            </a:solidFill>
            <a:prstDash val="solid"/>
            <a:round/>
            <a:headEnd type="none" w="med" len="med"/>
            <a:tailEnd type="arrow"/>
          </a:ln>
          <a:effectLst/>
        </p:spPr>
      </p:cxnSp>
      <p:sp>
        <p:nvSpPr>
          <p:cNvPr id="7" name="TextBox 6"/>
          <p:cNvSpPr txBox="1"/>
          <p:nvPr/>
        </p:nvSpPr>
        <p:spPr>
          <a:xfrm>
            <a:off x="0" y="6524763"/>
            <a:ext cx="4937771" cy="333237"/>
          </a:xfrm>
          <a:prstGeom prst="rect">
            <a:avLst/>
          </a:prstGeom>
          <a:solidFill>
            <a:srgbClr val="FF9900">
              <a:alpha val="61176"/>
            </a:srgbClr>
          </a:solidFill>
        </p:spPr>
        <p:txBody>
          <a:bodyPr wrap="square" rtlCol="0">
            <a:spAutoFit/>
          </a:bodyPr>
          <a:lstStyle/>
          <a:p>
            <a:pPr>
              <a:buNone/>
            </a:pPr>
            <a:r>
              <a:rPr lang="en-CA" sz="1200" b="1" dirty="0" smtClean="0">
                <a:solidFill>
                  <a:schemeClr val="tx1"/>
                </a:solidFill>
              </a:rPr>
              <a:t>Photo: Till Ballendat, Nic Marquardt</a:t>
            </a:r>
            <a:endParaRPr lang="en-CA" sz="1200" b="1" dirty="0">
              <a:solidFill>
                <a:schemeClr val="tx1"/>
              </a:solidFill>
            </a:endParaRPr>
          </a:p>
        </p:txBody>
      </p:sp>
      <p:sp>
        <p:nvSpPr>
          <p:cNvPr id="8" name="Text Box 10"/>
          <p:cNvSpPr txBox="1">
            <a:spLocks noChangeArrowheads="1"/>
          </p:cNvSpPr>
          <p:nvPr/>
        </p:nvSpPr>
        <p:spPr bwMode="auto">
          <a:xfrm>
            <a:off x="7740352" y="2852936"/>
            <a:ext cx="1216856" cy="556168"/>
          </a:xfrm>
          <a:prstGeom prst="rect">
            <a:avLst/>
          </a:prstGeom>
          <a:solidFill>
            <a:srgbClr val="FF9D0D">
              <a:alpha val="69804"/>
            </a:srgbClr>
          </a:solidFill>
          <a:ln w="9525">
            <a:noFill/>
            <a:miter lim="800000"/>
            <a:headEnd/>
            <a:tailEnd/>
          </a:ln>
          <a:effectLst/>
        </p:spPr>
        <p:txBody>
          <a:bodyPr wrap="none" lIns="92075" tIns="46038" rIns="92075" bIns="46038">
            <a:spAutoFit/>
          </a:bodyPr>
          <a:lstStyle/>
          <a:p>
            <a:pPr eaLnBrk="0" hangingPunct="0">
              <a:spcBef>
                <a:spcPct val="20000"/>
              </a:spcBef>
              <a:buClr>
                <a:srgbClr val="FF3300"/>
              </a:buClr>
              <a:buFont typeface="Times New Roman" pitchFamily="18" charset="0"/>
              <a:buNone/>
            </a:pPr>
            <a:r>
              <a:rPr lang="en-US" dirty="0" smtClean="0">
                <a:solidFill>
                  <a:schemeClr val="tx1"/>
                </a:solidFill>
              </a:rPr>
              <a:t>Enter</a:t>
            </a:r>
            <a:endParaRPr lang="en-CA" dirty="0">
              <a:solidFill>
                <a:schemeClr val="tx1"/>
              </a:solidFill>
            </a:endParaRPr>
          </a:p>
        </p:txBody>
      </p:sp>
      <p:sp>
        <p:nvSpPr>
          <p:cNvPr id="9" name="Text Box 10"/>
          <p:cNvSpPr txBox="1">
            <a:spLocks noChangeArrowheads="1"/>
          </p:cNvSpPr>
          <p:nvPr/>
        </p:nvSpPr>
        <p:spPr bwMode="auto">
          <a:xfrm>
            <a:off x="6063929" y="1916771"/>
            <a:ext cx="1972811" cy="556168"/>
          </a:xfrm>
          <a:prstGeom prst="rect">
            <a:avLst/>
          </a:prstGeom>
          <a:solidFill>
            <a:srgbClr val="FF9D0D">
              <a:alpha val="69804"/>
            </a:srgbClr>
          </a:solidFill>
          <a:ln w="9525">
            <a:noFill/>
            <a:miter lim="800000"/>
            <a:headEnd/>
            <a:tailEnd/>
          </a:ln>
          <a:effectLst/>
        </p:spPr>
        <p:txBody>
          <a:bodyPr wrap="none" lIns="92075" tIns="46038" rIns="92075" bIns="46038">
            <a:spAutoFit/>
          </a:bodyPr>
          <a:lstStyle/>
          <a:p>
            <a:pPr eaLnBrk="0" hangingPunct="0">
              <a:spcBef>
                <a:spcPct val="20000"/>
              </a:spcBef>
              <a:buClr>
                <a:srgbClr val="FF3300"/>
              </a:buClr>
              <a:buFont typeface="Times New Roman" pitchFamily="18" charset="0"/>
              <a:buNone/>
            </a:pPr>
            <a:r>
              <a:rPr lang="en-US" dirty="0" smtClean="0">
                <a:solidFill>
                  <a:schemeClr val="tx1"/>
                </a:solidFill>
              </a:rPr>
              <a:t>Approach</a:t>
            </a:r>
            <a:endParaRPr lang="en-CA" dirty="0">
              <a:solidFill>
                <a:schemeClr val="tx1"/>
              </a:solidFill>
            </a:endParaRPr>
          </a:p>
        </p:txBody>
      </p:sp>
      <p:sp>
        <p:nvSpPr>
          <p:cNvPr id="10" name="Text Box 10"/>
          <p:cNvSpPr txBox="1">
            <a:spLocks noChangeArrowheads="1"/>
          </p:cNvSpPr>
          <p:nvPr/>
        </p:nvSpPr>
        <p:spPr bwMode="auto">
          <a:xfrm>
            <a:off x="3136254" y="1357016"/>
            <a:ext cx="1395862" cy="556168"/>
          </a:xfrm>
          <a:prstGeom prst="rect">
            <a:avLst/>
          </a:prstGeom>
          <a:solidFill>
            <a:srgbClr val="FF9D0D">
              <a:alpha val="69804"/>
            </a:srgbClr>
          </a:solidFill>
          <a:ln w="9525">
            <a:noFill/>
            <a:miter lim="800000"/>
            <a:headEnd/>
            <a:tailEnd/>
          </a:ln>
          <a:effectLst/>
        </p:spPr>
        <p:txBody>
          <a:bodyPr wrap="square" lIns="92075" tIns="46038" rIns="92075" bIns="46038">
            <a:spAutoFit/>
          </a:bodyPr>
          <a:lstStyle/>
          <a:p>
            <a:pPr eaLnBrk="0" hangingPunct="0">
              <a:spcBef>
                <a:spcPct val="20000"/>
              </a:spcBef>
              <a:buClr>
                <a:srgbClr val="FF3300"/>
              </a:buClr>
              <a:buFont typeface="Times New Roman" pitchFamily="18" charset="0"/>
              <a:buNone/>
            </a:pPr>
            <a:r>
              <a:rPr lang="en-CA" dirty="0" smtClean="0">
                <a:solidFill>
                  <a:schemeClr val="tx1"/>
                </a:solidFill>
              </a:rPr>
              <a:t>Touch</a:t>
            </a:r>
            <a:endParaRPr lang="en-CA" dirty="0">
              <a:solidFill>
                <a:schemeClr val="tx1"/>
              </a:solidFill>
            </a:endParaRPr>
          </a:p>
        </p:txBody>
      </p:sp>
      <p:sp>
        <p:nvSpPr>
          <p:cNvPr id="11" name="Text Box 10"/>
          <p:cNvSpPr txBox="1">
            <a:spLocks noChangeArrowheads="1"/>
          </p:cNvSpPr>
          <p:nvPr/>
        </p:nvSpPr>
        <p:spPr bwMode="auto">
          <a:xfrm>
            <a:off x="2708582" y="4944615"/>
            <a:ext cx="725099" cy="556168"/>
          </a:xfrm>
          <a:prstGeom prst="rect">
            <a:avLst/>
          </a:prstGeom>
          <a:solidFill>
            <a:srgbClr val="FF9D0D">
              <a:alpha val="69804"/>
            </a:srgbClr>
          </a:solidFill>
          <a:ln w="9525">
            <a:noFill/>
            <a:miter lim="800000"/>
            <a:headEnd/>
            <a:tailEnd/>
          </a:ln>
          <a:effectLst/>
        </p:spPr>
        <p:txBody>
          <a:bodyPr wrap="none" lIns="92075" tIns="46038" rIns="92075" bIns="46038">
            <a:spAutoFit/>
          </a:bodyPr>
          <a:lstStyle/>
          <a:p>
            <a:pPr eaLnBrk="0" hangingPunct="0">
              <a:spcBef>
                <a:spcPct val="20000"/>
              </a:spcBef>
              <a:buClr>
                <a:srgbClr val="FF3300"/>
              </a:buClr>
              <a:buFont typeface="Times New Roman" pitchFamily="18" charset="0"/>
              <a:buNone/>
            </a:pPr>
            <a:r>
              <a:rPr lang="en-US" dirty="0" smtClean="0">
                <a:solidFill>
                  <a:schemeClr val="tx1"/>
                </a:solidFill>
              </a:rPr>
              <a:t>Sit</a:t>
            </a:r>
            <a:endParaRPr lang="en-CA" dirty="0">
              <a:solidFill>
                <a:schemeClr val="tx1"/>
              </a:solidFill>
            </a:endParaRPr>
          </a:p>
        </p:txBody>
      </p:sp>
      <p:cxnSp>
        <p:nvCxnSpPr>
          <p:cNvPr id="12" name="Curved Connector 9"/>
          <p:cNvCxnSpPr>
            <a:stCxn id="8" idx="0"/>
          </p:cNvCxnSpPr>
          <p:nvPr/>
        </p:nvCxnSpPr>
        <p:spPr bwMode="auto">
          <a:xfrm rot="16200000" flipH="1">
            <a:off x="8584699" y="2617016"/>
            <a:ext cx="759291" cy="1231131"/>
          </a:xfrm>
          <a:prstGeom prst="curvedConnector4">
            <a:avLst>
              <a:gd name="adj1" fmla="val -36220"/>
              <a:gd name="adj2" fmla="val 74710"/>
            </a:avLst>
          </a:prstGeom>
          <a:noFill/>
          <a:ln w="9525" cap="flat" cmpd="sng" algn="ctr">
            <a:noFill/>
            <a:prstDash val="solid"/>
            <a:round/>
            <a:headEnd type="none" w="med" len="med"/>
            <a:tailEnd type="arrow"/>
          </a:ln>
          <a:effectLst/>
        </p:spPr>
      </p:cxnSp>
      <p:cxnSp>
        <p:nvCxnSpPr>
          <p:cNvPr id="13" name="Curved Connector 13"/>
          <p:cNvCxnSpPr>
            <a:stCxn id="8" idx="0"/>
          </p:cNvCxnSpPr>
          <p:nvPr/>
        </p:nvCxnSpPr>
        <p:spPr bwMode="auto">
          <a:xfrm rot="16200000" flipH="1">
            <a:off x="8584699" y="2617016"/>
            <a:ext cx="759291" cy="1231131"/>
          </a:xfrm>
          <a:prstGeom prst="curvedConnector4">
            <a:avLst>
              <a:gd name="adj1" fmla="val -36220"/>
              <a:gd name="adj2" fmla="val 74710"/>
            </a:avLst>
          </a:prstGeom>
          <a:noFill/>
          <a:ln w="9525" cap="flat" cmpd="sng" algn="ctr">
            <a:noFill/>
            <a:prstDash val="solid"/>
            <a:round/>
            <a:headEnd type="none" w="med" len="med"/>
            <a:tailEnd type="arrow"/>
          </a:ln>
          <a:effectLst/>
        </p:spPr>
      </p:cxnSp>
      <p:cxnSp>
        <p:nvCxnSpPr>
          <p:cNvPr id="14" name="Curved Connector 15"/>
          <p:cNvCxnSpPr>
            <a:stCxn id="10" idx="1"/>
            <a:endCxn id="11" idx="1"/>
          </p:cNvCxnSpPr>
          <p:nvPr/>
        </p:nvCxnSpPr>
        <p:spPr bwMode="auto">
          <a:xfrm rot="10800000" flipV="1">
            <a:off x="2708582" y="1635101"/>
            <a:ext cx="427671" cy="3587599"/>
          </a:xfrm>
          <a:prstGeom prst="curvedConnector3">
            <a:avLst>
              <a:gd name="adj1" fmla="val 212049"/>
            </a:avLst>
          </a:prstGeom>
          <a:noFill/>
          <a:ln w="57150" cap="flat" cmpd="sng" algn="ctr">
            <a:solidFill>
              <a:srgbClr val="E287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http://www.cpsc.ucalgary.ca/~hahe/pmwiki/uploads/Main/meprofile.jpg"/>
          <p:cNvPicPr>
            <a:picLocks noChangeAspect="1" noChangeArrowheads="1"/>
          </p:cNvPicPr>
          <p:nvPr/>
        </p:nvPicPr>
        <p:blipFill>
          <a:blip r:embed="rId3" cstate="print"/>
          <a:srcRect/>
          <a:stretch>
            <a:fillRect/>
          </a:stretch>
        </p:blipFill>
        <p:spPr bwMode="auto">
          <a:xfrm>
            <a:off x="7424986" y="115871"/>
            <a:ext cx="1719013" cy="2834719"/>
          </a:xfrm>
          <a:prstGeom prst="rect">
            <a:avLst/>
          </a:prstGeom>
          <a:noFill/>
        </p:spPr>
      </p:pic>
      <p:sp>
        <p:nvSpPr>
          <p:cNvPr id="5" name="Title 1"/>
          <p:cNvSpPr txBox="1">
            <a:spLocks/>
          </p:cNvSpPr>
          <p:nvPr/>
        </p:nvSpPr>
        <p:spPr>
          <a:xfrm>
            <a:off x="457200" y="341784"/>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sz="3600" kern="0" dirty="0" smtClean="0">
                <a:solidFill>
                  <a:srgbClr val="E28700"/>
                </a:solidFill>
                <a:latin typeface="+mj-lt"/>
                <a:ea typeface="+mj-ea"/>
                <a:cs typeface="+mj-cs"/>
              </a:rPr>
              <a:t>Energy Viewer</a:t>
            </a:r>
            <a:r>
              <a:rPr kumimoji="0" lang="en-CA" sz="3600" b="0" i="0" u="none" strike="noStrike" kern="0" cap="none" spc="0" normalizeH="0" baseline="0" noProof="0" dirty="0" smtClean="0">
                <a:ln>
                  <a:noFill/>
                </a:ln>
                <a:solidFill>
                  <a:srgbClr val="E28700"/>
                </a:solidFill>
                <a:effectLst/>
                <a:uLnTx/>
                <a:uFillTx/>
                <a:latin typeface="+mj-lt"/>
                <a:ea typeface="+mj-ea"/>
                <a:cs typeface="+mj-cs"/>
              </a:rPr>
              <a:t/>
            </a:r>
            <a:br>
              <a:rPr kumimoji="0" lang="en-CA" sz="3600" b="0" i="0" u="none" strike="noStrike" kern="0" cap="none" spc="0" normalizeH="0" baseline="0" noProof="0" dirty="0" smtClean="0">
                <a:ln>
                  <a:noFill/>
                </a:ln>
                <a:solidFill>
                  <a:srgbClr val="E28700"/>
                </a:solidFill>
                <a:effectLst/>
                <a:uLnTx/>
                <a:uFillTx/>
                <a:latin typeface="+mj-lt"/>
                <a:ea typeface="+mj-ea"/>
                <a:cs typeface="+mj-cs"/>
              </a:rPr>
            </a:br>
            <a:endParaRPr kumimoji="0" lang="en-CA" sz="1800" b="0" i="0" u="none" strike="noStrike" kern="0" cap="none" spc="0" normalizeH="0" baseline="0" noProof="0" dirty="0">
              <a:ln>
                <a:noFill/>
              </a:ln>
              <a:solidFill>
                <a:srgbClr val="E28700"/>
              </a:solidFill>
              <a:effectLst/>
              <a:uLnTx/>
              <a:uFillTx/>
              <a:latin typeface="+mj-lt"/>
              <a:ea typeface="+mj-ea"/>
              <a:cs typeface="+mj-cs"/>
            </a:endParaRPr>
          </a:p>
        </p:txBody>
      </p:sp>
      <p:pic>
        <p:nvPicPr>
          <p:cNvPr id="121858" name="Picture 2" descr="C:\Users\saul\Documents\@\papers\200X\2010-AREnergyViewer.Pervasive\images\Scene1-Hallway\Picture 012.jpg"/>
          <p:cNvPicPr>
            <a:picLocks noChangeAspect="1" noChangeArrowheads="1"/>
          </p:cNvPicPr>
          <p:nvPr/>
        </p:nvPicPr>
        <p:blipFill>
          <a:blip r:embed="rId4" cstate="print"/>
          <a:srcRect l="13965" t="5175" b="8852"/>
          <a:stretch>
            <a:fillRect/>
          </a:stretch>
        </p:blipFill>
        <p:spPr bwMode="auto">
          <a:xfrm>
            <a:off x="419100" y="2071324"/>
            <a:ext cx="6781800" cy="45009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C:\Users\saul\Documents\@\papers\200X\2010-AREnergyViewer.Pervasive\images\Scene 3 - Julie computer unit FAR\Picture 045.jpg"/>
          <p:cNvPicPr>
            <a:picLocks noChangeAspect="1" noChangeArrowheads="1"/>
          </p:cNvPicPr>
          <p:nvPr/>
        </p:nvPicPr>
        <p:blipFill>
          <a:blip r:embed="rId3" cstate="print"/>
          <a:srcRect/>
          <a:stretch>
            <a:fillRect/>
          </a:stretch>
        </p:blipFill>
        <p:spPr bwMode="auto">
          <a:xfrm>
            <a:off x="323850" y="641678"/>
            <a:ext cx="8324850" cy="552900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Users\saul\Documents\@\papers\200X\2010-AREnergyViewer.Pervasive\images\Saul 2\Picture 058.jpg"/>
          <p:cNvPicPr>
            <a:picLocks noChangeAspect="1" noChangeArrowheads="1"/>
          </p:cNvPicPr>
          <p:nvPr/>
        </p:nvPicPr>
        <p:blipFill>
          <a:blip r:embed="rId3" cstate="print"/>
          <a:srcRect/>
          <a:stretch>
            <a:fillRect/>
          </a:stretch>
        </p:blipFill>
        <p:spPr bwMode="auto">
          <a:xfrm>
            <a:off x="521320" y="737979"/>
            <a:ext cx="8318072" cy="55245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Users\saul\Documents\@\papers\200X\2010-AREnergyViewer.Pervasive\images\Saul 2\Picture 069.jpg"/>
          <p:cNvPicPr>
            <a:picLocks noChangeAspect="1" noChangeArrowheads="1"/>
          </p:cNvPicPr>
          <p:nvPr/>
        </p:nvPicPr>
        <p:blipFill>
          <a:blip r:embed="rId3" cstate="print"/>
          <a:srcRect/>
          <a:stretch>
            <a:fillRect/>
          </a:stretch>
        </p:blipFill>
        <p:spPr bwMode="auto">
          <a:xfrm>
            <a:off x="495300" y="969695"/>
            <a:ext cx="8115300" cy="538982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80"/>
            <a:ext cx="8305800" cy="838200"/>
          </a:xfrm>
        </p:spPr>
        <p:txBody>
          <a:bodyPr/>
          <a:lstStyle/>
          <a:p>
            <a:r>
              <a:rPr lang="en-CA" dirty="0" smtClean="0">
                <a:solidFill>
                  <a:srgbClr val="FFFFCC"/>
                </a:solidFill>
              </a:rPr>
              <a:t>The </a:t>
            </a:r>
            <a:r>
              <a:rPr lang="en-CA" dirty="0" err="1" smtClean="0">
                <a:solidFill>
                  <a:srgbClr val="FFFFCC"/>
                </a:solidFill>
              </a:rPr>
              <a:t>Proxemics</a:t>
            </a:r>
            <a:r>
              <a:rPr lang="en-CA" dirty="0" smtClean="0">
                <a:solidFill>
                  <a:srgbClr val="FFFFCC"/>
                </a:solidFill>
              </a:rPr>
              <a:t> Literature</a:t>
            </a:r>
            <a:endParaRPr lang="en-CA" dirty="0">
              <a:solidFill>
                <a:srgbClr val="FFFFCC"/>
              </a:solidFill>
            </a:endParaRPr>
          </a:p>
        </p:txBody>
      </p:sp>
      <p:sp>
        <p:nvSpPr>
          <p:cNvPr id="3" name="Content Placeholder 2"/>
          <p:cNvSpPr>
            <a:spLocks noGrp="1"/>
          </p:cNvSpPr>
          <p:nvPr>
            <p:ph idx="1"/>
          </p:nvPr>
        </p:nvSpPr>
        <p:spPr>
          <a:xfrm>
            <a:off x="535353" y="1278248"/>
            <a:ext cx="8507288" cy="4953000"/>
          </a:xfrm>
        </p:spPr>
        <p:txBody>
          <a:bodyPr/>
          <a:lstStyle/>
          <a:p>
            <a:pPr>
              <a:spcBef>
                <a:spcPts val="0"/>
              </a:spcBef>
              <a:spcAft>
                <a:spcPts val="800"/>
              </a:spcAft>
              <a:tabLst>
                <a:tab pos="4484688" algn="l"/>
              </a:tabLst>
            </a:pPr>
            <a:r>
              <a:rPr lang="en-CA" sz="2000" dirty="0" smtClean="0">
                <a:solidFill>
                  <a:srgbClr val="FFFFCC"/>
                </a:solidFill>
              </a:rPr>
              <a:t>Social theory	</a:t>
            </a:r>
            <a:r>
              <a:rPr lang="en-CA" sz="1600" dirty="0" smtClean="0">
                <a:solidFill>
                  <a:srgbClr val="FFFFCC"/>
                </a:solidFill>
              </a:rPr>
              <a:t>-Hall, </a:t>
            </a:r>
            <a:r>
              <a:rPr lang="en-CA" sz="1600" dirty="0" err="1" smtClean="0">
                <a:solidFill>
                  <a:srgbClr val="FFFFCC"/>
                </a:solidFill>
              </a:rPr>
              <a:t>Sommer</a:t>
            </a:r>
            <a:r>
              <a:rPr lang="en-CA" sz="1600" dirty="0" smtClean="0">
                <a:solidFill>
                  <a:srgbClr val="FFFFCC"/>
                </a:solidFill>
              </a:rPr>
              <a:t>, Altman,</a:t>
            </a:r>
            <a:br>
              <a:rPr lang="en-CA" sz="1600" dirty="0" smtClean="0">
                <a:solidFill>
                  <a:srgbClr val="FFFFCC"/>
                </a:solidFill>
              </a:rPr>
            </a:br>
            <a:r>
              <a:rPr lang="en-CA" sz="1600" dirty="0" smtClean="0">
                <a:solidFill>
                  <a:srgbClr val="FFFFCC"/>
                </a:solidFill>
              </a:rPr>
              <a:t>	  Watson...</a:t>
            </a:r>
            <a:br>
              <a:rPr lang="en-CA" sz="1600" dirty="0" smtClean="0">
                <a:solidFill>
                  <a:srgbClr val="FFFFCC"/>
                </a:solidFill>
              </a:rPr>
            </a:br>
            <a:endParaRPr lang="en-CA" sz="1600" dirty="0" smtClean="0">
              <a:solidFill>
                <a:srgbClr val="FFFFCC"/>
              </a:solidFill>
            </a:endParaRPr>
          </a:p>
          <a:p>
            <a:pPr>
              <a:spcBef>
                <a:spcPts val="0"/>
              </a:spcBef>
              <a:spcAft>
                <a:spcPts val="800"/>
              </a:spcAft>
              <a:tabLst>
                <a:tab pos="4484688" algn="l"/>
              </a:tabLst>
            </a:pPr>
            <a:r>
              <a:rPr lang="en-CA" sz="2000" dirty="0" smtClean="0">
                <a:solidFill>
                  <a:srgbClr val="FFFFCC"/>
                </a:solidFill>
              </a:rPr>
              <a:t>People to large surfaces	</a:t>
            </a:r>
            <a:r>
              <a:rPr lang="en-CA" sz="1600" dirty="0" smtClean="0">
                <a:solidFill>
                  <a:srgbClr val="FFFFCC"/>
                </a:solidFill>
              </a:rPr>
              <a:t>–</a:t>
            </a:r>
            <a:r>
              <a:rPr lang="en-CA" sz="1600" dirty="0" err="1" smtClean="0">
                <a:solidFill>
                  <a:srgbClr val="FFFFCC"/>
                </a:solidFill>
              </a:rPr>
              <a:t>Ju</a:t>
            </a:r>
            <a:r>
              <a:rPr lang="en-CA" sz="1600" dirty="0" smtClean="0">
                <a:solidFill>
                  <a:srgbClr val="FFFFCC"/>
                </a:solidFill>
              </a:rPr>
              <a:t>, Vogel, </a:t>
            </a:r>
            <a:r>
              <a:rPr lang="en-CA" sz="1600" dirty="0" err="1" smtClean="0">
                <a:solidFill>
                  <a:srgbClr val="FFFFCC"/>
                </a:solidFill>
              </a:rPr>
              <a:t>Brignull</a:t>
            </a:r>
            <a:r>
              <a:rPr lang="en-CA" sz="1600" dirty="0" smtClean="0">
                <a:solidFill>
                  <a:srgbClr val="FFFFCC"/>
                </a:solidFill>
              </a:rPr>
              <a:t>, Inkpen,</a:t>
            </a:r>
            <a:br>
              <a:rPr lang="en-CA" sz="1600" dirty="0" smtClean="0">
                <a:solidFill>
                  <a:srgbClr val="FFFFCC"/>
                </a:solidFill>
              </a:rPr>
            </a:br>
            <a:r>
              <a:rPr lang="en-CA" sz="1600" dirty="0" smtClean="0">
                <a:solidFill>
                  <a:srgbClr val="FFFFCC"/>
                </a:solidFill>
              </a:rPr>
              <a:t>	  Shoemaker, Walther-Franks...</a:t>
            </a:r>
            <a:br>
              <a:rPr lang="en-CA" sz="1600" dirty="0" smtClean="0">
                <a:solidFill>
                  <a:srgbClr val="FFFFCC"/>
                </a:solidFill>
              </a:rPr>
            </a:br>
            <a:endParaRPr lang="en-CA" sz="1600" dirty="0" smtClean="0">
              <a:solidFill>
                <a:srgbClr val="FFFFCC"/>
              </a:solidFill>
            </a:endParaRPr>
          </a:p>
          <a:p>
            <a:pPr>
              <a:spcBef>
                <a:spcPts val="0"/>
              </a:spcBef>
              <a:spcAft>
                <a:spcPts val="800"/>
              </a:spcAft>
              <a:tabLst>
                <a:tab pos="4484688" algn="l"/>
              </a:tabLst>
            </a:pPr>
            <a:r>
              <a:rPr lang="en-CA" sz="2000" dirty="0" smtClean="0">
                <a:solidFill>
                  <a:srgbClr val="FFFFCC"/>
                </a:solidFill>
              </a:rPr>
              <a:t>People to mobiles/desktops	</a:t>
            </a:r>
            <a:r>
              <a:rPr lang="en-CA" sz="1600" dirty="0" smtClean="0">
                <a:solidFill>
                  <a:srgbClr val="FFFFCC"/>
                </a:solidFill>
              </a:rPr>
              <a:t>–Butler, Harrison, </a:t>
            </a:r>
            <a:r>
              <a:rPr lang="en-CA" sz="1600" dirty="0" err="1" smtClean="0">
                <a:solidFill>
                  <a:srgbClr val="FFFFCC"/>
                </a:solidFill>
              </a:rPr>
              <a:t>Dey</a:t>
            </a:r>
            <a:r>
              <a:rPr lang="en-CA" sz="1600" dirty="0" smtClean="0">
                <a:solidFill>
                  <a:srgbClr val="FFFFCC"/>
                </a:solidFill>
              </a:rPr>
              <a:t>, </a:t>
            </a:r>
            <a:r>
              <a:rPr lang="en-CA" sz="1600" dirty="0" err="1" smtClean="0">
                <a:solidFill>
                  <a:srgbClr val="FFFFCC"/>
                </a:solidFill>
              </a:rPr>
              <a:t>Kratz</a:t>
            </a:r>
            <a:r>
              <a:rPr lang="en-CA" sz="1600" dirty="0" smtClean="0">
                <a:solidFill>
                  <a:srgbClr val="FFFFCC"/>
                </a:solidFill>
              </a:rPr>
              <a:t>, </a:t>
            </a:r>
            <a:br>
              <a:rPr lang="en-CA" sz="1600" dirty="0" smtClean="0">
                <a:solidFill>
                  <a:srgbClr val="FFFFCC"/>
                </a:solidFill>
              </a:rPr>
            </a:br>
            <a:r>
              <a:rPr lang="en-CA" sz="1600" dirty="0" smtClean="0">
                <a:solidFill>
                  <a:srgbClr val="FFFFCC"/>
                </a:solidFill>
              </a:rPr>
              <a:t>	  Smith, </a:t>
            </a:r>
            <a:r>
              <a:rPr lang="en-CA" sz="1600" dirty="0" err="1" smtClean="0">
                <a:solidFill>
                  <a:srgbClr val="FFFFCC"/>
                </a:solidFill>
              </a:rPr>
              <a:t>Swindells</a:t>
            </a:r>
            <a:r>
              <a:rPr lang="en-CA" sz="1600" dirty="0" smtClean="0">
                <a:solidFill>
                  <a:srgbClr val="FFFFCC"/>
                </a:solidFill>
              </a:rPr>
              <a:t>, </a:t>
            </a:r>
            <a:r>
              <a:rPr lang="en-CA" sz="1600" dirty="0" err="1" smtClean="0">
                <a:solidFill>
                  <a:srgbClr val="FFFFCC"/>
                </a:solidFill>
              </a:rPr>
              <a:t>Inkpen</a:t>
            </a:r>
            <a:r>
              <a:rPr lang="en-CA" sz="1600" dirty="0" smtClean="0">
                <a:solidFill>
                  <a:srgbClr val="FFFFCC"/>
                </a:solidFill>
              </a:rPr>
              <a:t> ...</a:t>
            </a:r>
            <a:br>
              <a:rPr lang="en-CA" sz="1600" dirty="0" smtClean="0">
                <a:solidFill>
                  <a:srgbClr val="FFFFCC"/>
                </a:solidFill>
              </a:rPr>
            </a:br>
            <a:endParaRPr lang="en-CA" sz="1600" dirty="0" smtClean="0">
              <a:solidFill>
                <a:srgbClr val="FFFFCC"/>
              </a:solidFill>
            </a:endParaRPr>
          </a:p>
          <a:p>
            <a:pPr>
              <a:spcBef>
                <a:spcPts val="0"/>
              </a:spcBef>
              <a:spcAft>
                <a:spcPts val="800"/>
              </a:spcAft>
              <a:tabLst>
                <a:tab pos="4484688" algn="l"/>
              </a:tabLst>
            </a:pPr>
            <a:r>
              <a:rPr lang="en-CA" sz="2000" dirty="0" smtClean="0">
                <a:solidFill>
                  <a:srgbClr val="FFFFCC"/>
                </a:solidFill>
              </a:rPr>
              <a:t>Attentive user interfaces	</a:t>
            </a:r>
            <a:r>
              <a:rPr lang="en-CA" sz="1600" dirty="0" smtClean="0">
                <a:solidFill>
                  <a:srgbClr val="FFFFCC"/>
                </a:solidFill>
              </a:rPr>
              <a:t>–Vertegaal, Horvitz, </a:t>
            </a:r>
            <a:r>
              <a:rPr lang="en-CA" sz="1600" dirty="0" err="1" smtClean="0">
                <a:solidFill>
                  <a:srgbClr val="FFFFCC"/>
                </a:solidFill>
              </a:rPr>
              <a:t>Huberman</a:t>
            </a:r>
            <a:r>
              <a:rPr lang="en-CA" sz="1600" dirty="0" smtClean="0">
                <a:solidFill>
                  <a:srgbClr val="FFFFCC"/>
                </a:solidFill>
              </a:rPr>
              <a:t>...</a:t>
            </a:r>
            <a:br>
              <a:rPr lang="en-CA" sz="1600" dirty="0" smtClean="0">
                <a:solidFill>
                  <a:srgbClr val="FFFFCC"/>
                </a:solidFill>
              </a:rPr>
            </a:br>
            <a:endParaRPr lang="en-CA" sz="1600" dirty="0" smtClean="0">
              <a:solidFill>
                <a:srgbClr val="FFFFCC"/>
              </a:solidFill>
            </a:endParaRPr>
          </a:p>
          <a:p>
            <a:pPr>
              <a:spcBef>
                <a:spcPts val="0"/>
              </a:spcBef>
              <a:spcAft>
                <a:spcPts val="800"/>
              </a:spcAft>
              <a:tabLst>
                <a:tab pos="4484688" algn="l"/>
              </a:tabLst>
            </a:pPr>
            <a:r>
              <a:rPr lang="en-CA" sz="1100" dirty="0" smtClean="0">
                <a:solidFill>
                  <a:srgbClr val="FFFFCC"/>
                </a:solidFill>
              </a:rPr>
              <a:t/>
            </a:r>
            <a:br>
              <a:rPr lang="en-CA" sz="1100" dirty="0" smtClean="0">
                <a:solidFill>
                  <a:srgbClr val="FFFFCC"/>
                </a:solidFill>
              </a:rPr>
            </a:br>
            <a:r>
              <a:rPr lang="en-CA" sz="2000" dirty="0" smtClean="0">
                <a:solidFill>
                  <a:srgbClr val="FFFFCC"/>
                </a:solidFill>
              </a:rPr>
              <a:t>Device to device</a:t>
            </a:r>
            <a:r>
              <a:rPr lang="en-CA" sz="1600" dirty="0" smtClean="0">
                <a:solidFill>
                  <a:srgbClr val="FFFFCC"/>
                </a:solidFill>
              </a:rPr>
              <a:t>	–Gellersen, Hinckley, Ramos, </a:t>
            </a:r>
            <a:br>
              <a:rPr lang="en-CA" sz="1600" dirty="0" smtClean="0">
                <a:solidFill>
                  <a:srgbClr val="FFFFCC"/>
                </a:solidFill>
              </a:rPr>
            </a:br>
            <a:r>
              <a:rPr lang="en-CA" sz="1600" dirty="0" smtClean="0">
                <a:solidFill>
                  <a:srgbClr val="FFFFCC"/>
                </a:solidFill>
              </a:rPr>
              <a:t>	  </a:t>
            </a:r>
            <a:r>
              <a:rPr lang="en-CA" sz="1600" dirty="0" err="1" smtClean="0">
                <a:solidFill>
                  <a:srgbClr val="FFFFCC"/>
                </a:solidFill>
              </a:rPr>
              <a:t>Holmquist</a:t>
            </a:r>
            <a:r>
              <a:rPr lang="en-CA" sz="1600" dirty="0" smtClean="0">
                <a:solidFill>
                  <a:srgbClr val="FFFFCC"/>
                </a:solidFill>
              </a:rPr>
              <a:t>, </a:t>
            </a:r>
            <a:r>
              <a:rPr lang="en-CA" sz="1600" dirty="0" err="1" smtClean="0">
                <a:solidFill>
                  <a:srgbClr val="FFFFCC"/>
                </a:solidFill>
              </a:rPr>
              <a:t>Merrillm</a:t>
            </a:r>
            <a:r>
              <a:rPr lang="en-CA" sz="1600" dirty="0" smtClean="0">
                <a:solidFill>
                  <a:srgbClr val="FFFFCC"/>
                </a:solidFill>
              </a:rPr>
              <a:t> Want ...</a:t>
            </a:r>
            <a:br>
              <a:rPr lang="en-CA" sz="1600" dirty="0" smtClean="0">
                <a:solidFill>
                  <a:srgbClr val="FFFFCC"/>
                </a:solidFill>
              </a:rPr>
            </a:br>
            <a:endParaRPr lang="en-CA" sz="1600" dirty="0" smtClean="0">
              <a:solidFill>
                <a:srgbClr val="FFFFCC"/>
              </a:solidFill>
            </a:endParaRPr>
          </a:p>
          <a:p>
            <a:pPr>
              <a:spcBef>
                <a:spcPts val="0"/>
              </a:spcBef>
              <a:spcAft>
                <a:spcPts val="800"/>
              </a:spcAft>
              <a:tabLst>
                <a:tab pos="4484688" algn="l"/>
              </a:tabLst>
            </a:pPr>
            <a:r>
              <a:rPr lang="en-CA" sz="2000" dirty="0" smtClean="0">
                <a:solidFill>
                  <a:srgbClr val="FFFFCC"/>
                </a:solidFill>
              </a:rPr>
              <a:t>Multi-display environments</a:t>
            </a:r>
            <a:r>
              <a:rPr lang="en-CA" sz="1600" dirty="0" smtClean="0">
                <a:solidFill>
                  <a:srgbClr val="FFFFCC"/>
                </a:solidFill>
              </a:rPr>
              <a:t>	–</a:t>
            </a:r>
            <a:r>
              <a:rPr lang="en-CA" sz="1600" dirty="0" err="1" smtClean="0">
                <a:solidFill>
                  <a:srgbClr val="FFFFCC"/>
                </a:solidFill>
              </a:rPr>
              <a:t>Rekimoto</a:t>
            </a:r>
            <a:r>
              <a:rPr lang="en-CA" sz="1600" dirty="0" smtClean="0">
                <a:solidFill>
                  <a:srgbClr val="FFFFCC"/>
                </a:solidFill>
              </a:rPr>
              <a:t>, Wilson, </a:t>
            </a:r>
            <a:r>
              <a:rPr lang="en-CA" sz="1600" dirty="0" err="1" smtClean="0">
                <a:solidFill>
                  <a:srgbClr val="FFFFCC"/>
                </a:solidFill>
              </a:rPr>
              <a:t>Streitz</a:t>
            </a:r>
            <a:r>
              <a:rPr lang="en-CA" sz="1600" dirty="0" smtClean="0">
                <a:solidFill>
                  <a:srgbClr val="FFFFCC"/>
                </a:solidFill>
              </a:rPr>
              <a:t>, </a:t>
            </a:r>
            <a:br>
              <a:rPr lang="en-CA" sz="1600" dirty="0" smtClean="0">
                <a:solidFill>
                  <a:srgbClr val="FFFFCC"/>
                </a:solidFill>
              </a:rPr>
            </a:br>
            <a:r>
              <a:rPr lang="en-CA" sz="1600" dirty="0" smtClean="0">
                <a:solidFill>
                  <a:srgbClr val="FFFFCC"/>
                </a:solidFill>
              </a:rPr>
              <a:t>	  Hinckley ...</a:t>
            </a:r>
          </a:p>
          <a:p>
            <a:pPr>
              <a:spcBef>
                <a:spcPts val="0"/>
              </a:spcBef>
              <a:spcAft>
                <a:spcPts val="800"/>
              </a:spcAft>
              <a:tabLst>
                <a:tab pos="4484688" algn="l"/>
              </a:tabLst>
            </a:pPr>
            <a:r>
              <a:rPr lang="en-CA" sz="2400" b="1" i="1" dirty="0" smtClean="0">
                <a:solidFill>
                  <a:srgbClr val="FFFFCC"/>
                </a:solidFill>
              </a:rPr>
              <a:t>...</a:t>
            </a:r>
          </a:p>
          <a:p>
            <a:endParaRPr lang="en-CA" sz="1800" dirty="0">
              <a:solidFill>
                <a:srgbClr val="FFFFCC"/>
              </a:solidFill>
            </a:endParaRPr>
          </a:p>
        </p:txBody>
      </p:sp>
      <p:cxnSp>
        <p:nvCxnSpPr>
          <p:cNvPr id="4" name="Straight Connector 3"/>
          <p:cNvCxnSpPr/>
          <p:nvPr/>
        </p:nvCxnSpPr>
        <p:spPr bwMode="auto">
          <a:xfrm>
            <a:off x="555183" y="1007516"/>
            <a:ext cx="5032817" cy="0"/>
          </a:xfrm>
          <a:prstGeom prst="line">
            <a:avLst/>
          </a:prstGeom>
          <a:noFill/>
          <a:ln w="57150" cap="flat" cmpd="sng" algn="ctr">
            <a:solidFill>
              <a:schemeClr val="bg2">
                <a:lumMod val="40000"/>
                <a:lumOff val="6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solidFill>
                  <a:schemeClr val="bg1"/>
                </a:solidFill>
              </a:rPr>
              <a:t>Selected Challenges</a:t>
            </a:r>
            <a:endParaRPr lang="en-CA" sz="3600" dirty="0">
              <a:solidFill>
                <a:schemeClr val="bg1"/>
              </a:solidFill>
            </a:endParaRPr>
          </a:p>
        </p:txBody>
      </p:sp>
      <p:sp>
        <p:nvSpPr>
          <p:cNvPr id="3" name="Content Placeholder 2"/>
          <p:cNvSpPr>
            <a:spLocks noGrp="1"/>
          </p:cNvSpPr>
          <p:nvPr>
            <p:ph idx="1"/>
          </p:nvPr>
        </p:nvSpPr>
        <p:spPr/>
        <p:txBody>
          <a:bodyPr/>
          <a:lstStyle/>
          <a:p>
            <a:r>
              <a:rPr lang="en-CA" dirty="0" smtClean="0">
                <a:solidFill>
                  <a:schemeClr val="bg1"/>
                </a:solidFill>
              </a:rPr>
              <a:t>High </a:t>
            </a:r>
            <a:r>
              <a:rPr lang="en-CA" i="1" dirty="0" smtClean="0">
                <a:solidFill>
                  <a:schemeClr val="bg1"/>
                </a:solidFill>
              </a:rPr>
              <a:t>vs.</a:t>
            </a:r>
            <a:r>
              <a:rPr lang="en-CA" dirty="0" smtClean="0">
                <a:solidFill>
                  <a:schemeClr val="bg1"/>
                </a:solidFill>
              </a:rPr>
              <a:t> low fidelity </a:t>
            </a:r>
            <a:r>
              <a:rPr lang="en-CA" i="1" dirty="0" smtClean="0">
                <a:solidFill>
                  <a:schemeClr val="bg1"/>
                </a:solidFill>
              </a:rPr>
              <a:t>vs</a:t>
            </a:r>
            <a:r>
              <a:rPr lang="en-CA" dirty="0" smtClean="0">
                <a:solidFill>
                  <a:schemeClr val="bg1"/>
                </a:solidFill>
              </a:rPr>
              <a:t>. limited sensing</a:t>
            </a:r>
            <a:br>
              <a:rPr lang="en-CA" dirty="0" smtClean="0">
                <a:solidFill>
                  <a:schemeClr val="bg1"/>
                </a:solidFill>
              </a:rPr>
            </a:br>
            <a:endParaRPr lang="en-CA" dirty="0" smtClean="0">
              <a:solidFill>
                <a:schemeClr val="bg1"/>
              </a:solidFill>
            </a:endParaRPr>
          </a:p>
          <a:p>
            <a:r>
              <a:rPr lang="en-CA" dirty="0" smtClean="0">
                <a:solidFill>
                  <a:schemeClr val="bg1"/>
                </a:solidFill>
              </a:rPr>
              <a:t>Rules of behaviour</a:t>
            </a:r>
          </a:p>
          <a:p>
            <a:endParaRPr lang="en-CA" dirty="0" smtClean="0">
              <a:solidFill>
                <a:schemeClr val="bg1"/>
              </a:solidFill>
            </a:endParaRPr>
          </a:p>
          <a:p>
            <a:r>
              <a:rPr lang="en-CA" dirty="0" smtClean="0">
                <a:solidFill>
                  <a:schemeClr val="bg1"/>
                </a:solidFill>
              </a:rPr>
              <a:t>HCI of </a:t>
            </a:r>
            <a:r>
              <a:rPr lang="en-CA" dirty="0" err="1" smtClean="0">
                <a:solidFill>
                  <a:schemeClr val="bg1"/>
                </a:solidFill>
              </a:rPr>
              <a:t>proxemics</a:t>
            </a:r>
            <a:endParaRPr lang="en-CA" dirty="0" smtClean="0">
              <a:solidFill>
                <a:schemeClr val="bg1"/>
              </a:solidFill>
            </a:endParaRPr>
          </a:p>
          <a:p>
            <a:endParaRPr lang="en-CA" dirty="0" smtClean="0">
              <a:solidFill>
                <a:schemeClr val="bg1"/>
              </a:solidFill>
            </a:endParaRPr>
          </a:p>
          <a:p>
            <a:r>
              <a:rPr lang="en-CA" dirty="0" smtClean="0">
                <a:solidFill>
                  <a:schemeClr val="bg1"/>
                </a:solidFill>
              </a:rPr>
              <a:t>Ethical concerns</a:t>
            </a:r>
            <a:endParaRPr lang="en-CA" dirty="0">
              <a:solidFill>
                <a:schemeClr val="bg1"/>
              </a:solidFill>
            </a:endParaRPr>
          </a:p>
        </p:txBody>
      </p:sp>
      <p:cxnSp>
        <p:nvCxnSpPr>
          <p:cNvPr id="4" name="Straight Connector 3"/>
          <p:cNvCxnSpPr/>
          <p:nvPr/>
        </p:nvCxnSpPr>
        <p:spPr bwMode="auto">
          <a:xfrm>
            <a:off x="555183" y="1007516"/>
            <a:ext cx="5032817" cy="0"/>
          </a:xfrm>
          <a:prstGeom prst="line">
            <a:avLst/>
          </a:prstGeom>
          <a:noFill/>
          <a:ln w="57150" cap="flat" cmpd="sng" algn="ctr">
            <a:solidFill>
              <a:schemeClr val="bg2">
                <a:lumMod val="40000"/>
                <a:lumOff val="6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Potential Essay Topics</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FF00"/>
                </a:solidFill>
              </a:rPr>
              <a:t>What potential effects can you see such advertising have on one of the following:</a:t>
            </a:r>
          </a:p>
          <a:p>
            <a:r>
              <a:rPr lang="en-CA" dirty="0">
                <a:solidFill>
                  <a:srgbClr val="FFFF00"/>
                </a:solidFill>
              </a:rPr>
              <a:t> </a:t>
            </a:r>
            <a:r>
              <a:rPr lang="en-CA" dirty="0" smtClean="0">
                <a:solidFill>
                  <a:srgbClr val="FFFF00"/>
                </a:solidFill>
              </a:rPr>
              <a:t>  Social Interactions in Public Spaces</a:t>
            </a:r>
          </a:p>
          <a:p>
            <a:r>
              <a:rPr lang="en-CA" dirty="0">
                <a:solidFill>
                  <a:srgbClr val="FFFF00"/>
                </a:solidFill>
              </a:rPr>
              <a:t> </a:t>
            </a:r>
            <a:r>
              <a:rPr lang="en-CA" dirty="0" smtClean="0">
                <a:solidFill>
                  <a:srgbClr val="FFFF00"/>
                </a:solidFill>
              </a:rPr>
              <a:t>  Personal Behaviour</a:t>
            </a:r>
          </a:p>
          <a:p>
            <a:r>
              <a:rPr lang="en-CA" dirty="0">
                <a:solidFill>
                  <a:srgbClr val="FFFF00"/>
                </a:solidFill>
              </a:rPr>
              <a:t> </a:t>
            </a:r>
            <a:r>
              <a:rPr lang="en-CA" dirty="0" smtClean="0">
                <a:solidFill>
                  <a:srgbClr val="FFFF00"/>
                </a:solidFill>
              </a:rPr>
              <a:t>  Targeted Advertising</a:t>
            </a:r>
            <a:endParaRPr lang="en-CA" dirty="0">
              <a:solidFill>
                <a:srgbClr val="FFFF00"/>
              </a:solidFill>
            </a:endParaRPr>
          </a:p>
        </p:txBody>
      </p:sp>
    </p:spTree>
    <p:extLst>
      <p:ext uri="{BB962C8B-B14F-4D97-AF65-F5344CB8AC3E}">
        <p14:creationId xmlns:p14="http://schemas.microsoft.com/office/powerpoint/2010/main" val="263407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pPr algn="l"/>
            <a:r>
              <a:rPr lang="en-CA" sz="3600" dirty="0" smtClean="0">
                <a:solidFill>
                  <a:srgbClr val="E28700"/>
                </a:solidFill>
              </a:rPr>
              <a:t>Imagine: A Proxemic Ecology</a:t>
            </a:r>
            <a:br>
              <a:rPr lang="en-CA" sz="3600" dirty="0" smtClean="0">
                <a:solidFill>
                  <a:srgbClr val="E28700"/>
                </a:solidFill>
              </a:rPr>
            </a:br>
            <a:r>
              <a:rPr lang="en-CA" sz="1800" dirty="0" smtClean="0">
                <a:solidFill>
                  <a:srgbClr val="E28700"/>
                </a:solidFill>
              </a:rPr>
              <a:t> people, surfaces, objects, devices, fixed features</a:t>
            </a:r>
            <a:endParaRPr lang="en-CA" sz="1800" dirty="0">
              <a:solidFill>
                <a:srgbClr val="E28700"/>
              </a:solidFill>
            </a:endParaRPr>
          </a:p>
        </p:txBody>
      </p:sp>
      <p:pic>
        <p:nvPicPr>
          <p:cNvPr id="15" name="Picture 14" descr="Sketch_Thesis_Ecology.jpg"/>
          <p:cNvPicPr>
            <a:picLocks noChangeAspect="1"/>
          </p:cNvPicPr>
          <p:nvPr/>
        </p:nvPicPr>
        <p:blipFill>
          <a:blip r:embed="rId3" cstate="print"/>
          <a:srcRect t="5834"/>
          <a:stretch>
            <a:fillRect/>
          </a:stretch>
        </p:blipFill>
        <p:spPr>
          <a:xfrm>
            <a:off x="467544" y="1554480"/>
            <a:ext cx="8676456" cy="5303520"/>
          </a:xfrm>
          <a:prstGeom prst="rect">
            <a:avLst/>
          </a:prstGeom>
        </p:spPr>
      </p:pic>
      <p:sp>
        <p:nvSpPr>
          <p:cNvPr id="19" name="TextBox 18"/>
          <p:cNvSpPr txBox="1"/>
          <p:nvPr/>
        </p:nvSpPr>
        <p:spPr>
          <a:xfrm>
            <a:off x="467544" y="6597352"/>
            <a:ext cx="3672407" cy="276999"/>
          </a:xfrm>
          <a:prstGeom prst="rect">
            <a:avLst/>
          </a:prstGeom>
          <a:solidFill>
            <a:srgbClr val="FF9900">
              <a:alpha val="61176"/>
            </a:srgbClr>
          </a:solidFill>
        </p:spPr>
        <p:txBody>
          <a:bodyPr wrap="square" rtlCol="0">
            <a:spAutoFit/>
          </a:bodyPr>
          <a:lstStyle/>
          <a:p>
            <a:pPr>
              <a:buNone/>
            </a:pPr>
            <a:r>
              <a:rPr lang="en-CA" sz="1200" b="1" dirty="0" smtClean="0">
                <a:solidFill>
                  <a:schemeClr val="tx1"/>
                </a:solidFill>
              </a:rPr>
              <a:t>Sketch conception: Nicolai Marquardt</a:t>
            </a:r>
            <a:endParaRPr lang="en-CA" sz="1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Saul\Documents\@Active\2011-09-Proxemics\2-hci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94" y="717049"/>
            <a:ext cx="7377113" cy="5151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24" y="164458"/>
            <a:ext cx="1809065" cy="461665"/>
          </a:xfrm>
          <a:prstGeom prst="rect">
            <a:avLst/>
          </a:prstGeom>
          <a:noFill/>
        </p:spPr>
        <p:txBody>
          <a:bodyPr wrap="square" rtlCol="0">
            <a:spAutoFit/>
          </a:bodyPr>
          <a:lstStyle/>
          <a:p>
            <a:pPr>
              <a:buNone/>
            </a:pPr>
            <a:r>
              <a:rPr lang="en-CA" dirty="0" smtClean="0">
                <a:solidFill>
                  <a:srgbClr val="FF9900"/>
                </a:solidFill>
              </a:rPr>
              <a:t>Early ‘80s</a:t>
            </a:r>
            <a:endParaRPr lang="en-CA" dirty="0">
              <a:solidFill>
                <a:srgbClr val="FF9900"/>
              </a:solidFill>
            </a:endParaRPr>
          </a:p>
        </p:txBody>
      </p:sp>
    </p:spTree>
    <p:extLst>
      <p:ext uri="{BB962C8B-B14F-4D97-AF65-F5344CB8AC3E}">
        <p14:creationId xmlns:p14="http://schemas.microsoft.com/office/powerpoint/2010/main" val="420406987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a:p>
        </p:txBody>
      </p:sp>
      <p:pic>
        <p:nvPicPr>
          <p:cNvPr id="97282" name="Picture 2"/>
          <p:cNvPicPr>
            <a:picLocks noChangeAspect="1" noChangeArrowheads="1"/>
          </p:cNvPicPr>
          <p:nvPr/>
        </p:nvPicPr>
        <p:blipFill>
          <a:blip r:embed="rId3" cstate="print"/>
          <a:srcRect t="781"/>
          <a:stretch>
            <a:fillRect/>
          </a:stretch>
        </p:blipFill>
        <p:spPr bwMode="auto">
          <a:xfrm>
            <a:off x="0" y="299258"/>
            <a:ext cx="9144000" cy="6333755"/>
          </a:xfrm>
          <a:prstGeom prst="rect">
            <a:avLst/>
          </a:prstGeom>
          <a:noFill/>
          <a:ln w="9525">
            <a:noFill/>
            <a:miter lim="800000"/>
            <a:headEnd/>
            <a:tailEnd/>
          </a:ln>
        </p:spPr>
      </p:pic>
    </p:spTree>
    <p:extLst>
      <p:ext uri="{BB962C8B-B14F-4D97-AF65-F5344CB8AC3E}">
        <p14:creationId xmlns:p14="http://schemas.microsoft.com/office/powerpoint/2010/main" val="28673295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C:\Users\Saul\Documents\@Active\2011-09-Proxemics\3-csc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48" y="717048"/>
            <a:ext cx="7377112"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24" y="164458"/>
            <a:ext cx="3631288" cy="461665"/>
          </a:xfrm>
          <a:prstGeom prst="rect">
            <a:avLst/>
          </a:prstGeom>
          <a:noFill/>
        </p:spPr>
        <p:txBody>
          <a:bodyPr wrap="square" rtlCol="0">
            <a:spAutoFit/>
          </a:bodyPr>
          <a:lstStyle/>
          <a:p>
            <a:pPr>
              <a:buNone/>
            </a:pPr>
            <a:r>
              <a:rPr lang="en-CA" dirty="0" smtClean="0">
                <a:solidFill>
                  <a:srgbClr val="FF9900"/>
                </a:solidFill>
              </a:rPr>
              <a:t>Late ‘80s – ‘90s</a:t>
            </a:r>
            <a:endParaRPr lang="en-CA" dirty="0">
              <a:solidFill>
                <a:srgbClr val="FF9900"/>
              </a:solidFill>
            </a:endParaRPr>
          </a:p>
        </p:txBody>
      </p:sp>
    </p:spTree>
    <p:extLst>
      <p:ext uri="{BB962C8B-B14F-4D97-AF65-F5344CB8AC3E}">
        <p14:creationId xmlns:p14="http://schemas.microsoft.com/office/powerpoint/2010/main" val="420406987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Saul\Documents\@Active\2011-09-Proxemics\4-Ubi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70" y="717048"/>
            <a:ext cx="7377113"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24" y="164458"/>
            <a:ext cx="3631288" cy="461665"/>
          </a:xfrm>
          <a:prstGeom prst="rect">
            <a:avLst/>
          </a:prstGeom>
          <a:noFill/>
        </p:spPr>
        <p:txBody>
          <a:bodyPr wrap="square" rtlCol="0">
            <a:spAutoFit/>
          </a:bodyPr>
          <a:lstStyle/>
          <a:p>
            <a:pPr>
              <a:buNone/>
            </a:pPr>
            <a:r>
              <a:rPr lang="en-CA" dirty="0" smtClean="0">
                <a:solidFill>
                  <a:srgbClr val="FF9900"/>
                </a:solidFill>
              </a:rPr>
              <a:t>Late ‘90s</a:t>
            </a:r>
            <a:endParaRPr lang="en-CA" dirty="0">
              <a:solidFill>
                <a:srgbClr val="FF9900"/>
              </a:solidFill>
            </a:endParaRPr>
          </a:p>
        </p:txBody>
      </p:sp>
    </p:spTree>
    <p:extLst>
      <p:ext uri="{BB962C8B-B14F-4D97-AF65-F5344CB8AC3E}">
        <p14:creationId xmlns:p14="http://schemas.microsoft.com/office/powerpoint/2010/main" val="42040698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Saul\Documents\@Active\2011-09-Proxemics\5-Embodied INter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70" y="717048"/>
            <a:ext cx="7377113"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24" y="164458"/>
            <a:ext cx="3631288" cy="461665"/>
          </a:xfrm>
          <a:prstGeom prst="rect">
            <a:avLst/>
          </a:prstGeom>
          <a:noFill/>
        </p:spPr>
        <p:txBody>
          <a:bodyPr wrap="square" rtlCol="0">
            <a:spAutoFit/>
          </a:bodyPr>
          <a:lstStyle/>
          <a:p>
            <a:pPr>
              <a:buNone/>
            </a:pPr>
            <a:r>
              <a:rPr lang="en-CA" dirty="0" smtClean="0">
                <a:solidFill>
                  <a:srgbClr val="FF9900"/>
                </a:solidFill>
              </a:rPr>
              <a:t>’00 - now</a:t>
            </a:r>
            <a:endParaRPr lang="en-CA" dirty="0">
              <a:solidFill>
                <a:srgbClr val="FF9900"/>
              </a:solidFill>
            </a:endParaRPr>
          </a:p>
        </p:txBody>
      </p:sp>
    </p:spTree>
    <p:extLst>
      <p:ext uri="{BB962C8B-B14F-4D97-AF65-F5344CB8AC3E}">
        <p14:creationId xmlns:p14="http://schemas.microsoft.com/office/powerpoint/2010/main" val="42040698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aul\Documents\@Active\2011-09-Proxemics\5-Embodied INter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70" y="717048"/>
            <a:ext cx="7377113" cy="5151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53869" y="717048"/>
            <a:ext cx="7377113" cy="5151438"/>
          </a:xfrm>
          <a:solidFill>
            <a:schemeClr val="bg1">
              <a:alpha val="86000"/>
            </a:schemeClr>
          </a:solidFill>
        </p:spPr>
        <p:txBody>
          <a:bodyPr/>
          <a:lstStyle/>
          <a:p>
            <a:pPr marL="0" indent="0">
              <a:buNone/>
            </a:pPr>
            <a:endParaRPr lang="en-CA" sz="4800" dirty="0">
              <a:solidFill>
                <a:schemeClr val="bg1"/>
              </a:solidFill>
            </a:endParaRPr>
          </a:p>
          <a:p>
            <a:pPr marL="0" indent="0">
              <a:buNone/>
            </a:pPr>
            <a:endParaRPr lang="en-CA" sz="4800" dirty="0" smtClean="0">
              <a:solidFill>
                <a:schemeClr val="bg1"/>
              </a:solidFill>
            </a:endParaRPr>
          </a:p>
          <a:p>
            <a:pPr marL="0" indent="0">
              <a:buNone/>
            </a:pPr>
            <a:endParaRPr lang="en-CA" sz="4800" dirty="0" smtClean="0">
              <a:solidFill>
                <a:schemeClr val="bg1"/>
              </a:solidFill>
            </a:endParaRPr>
          </a:p>
          <a:p>
            <a:pPr marL="0" indent="0">
              <a:buNone/>
            </a:pPr>
            <a:r>
              <a:rPr lang="en-CA" sz="4800" dirty="0" smtClean="0"/>
              <a:t>Embodied Interaction</a:t>
            </a:r>
          </a:p>
          <a:p>
            <a:pPr marL="0" indent="0">
              <a:buNone/>
            </a:pPr>
            <a:r>
              <a:rPr lang="en-CA" sz="2800" dirty="0" smtClean="0"/>
              <a:t>    situates technology and interaction in the</a:t>
            </a:r>
            <a:br>
              <a:rPr lang="en-CA" sz="2800" dirty="0" smtClean="0"/>
            </a:br>
            <a:r>
              <a:rPr lang="en-CA" sz="2800" dirty="0" smtClean="0"/>
              <a:t>    real world context to facilitate natural social</a:t>
            </a:r>
            <a:br>
              <a:rPr lang="en-CA" sz="2800" dirty="0" smtClean="0"/>
            </a:br>
            <a:r>
              <a:rPr lang="en-CA" sz="2800" dirty="0"/>
              <a:t>    </a:t>
            </a:r>
            <a:r>
              <a:rPr lang="en-CA" sz="2800" dirty="0" smtClean="0"/>
              <a:t>practice                                           </a:t>
            </a:r>
            <a:r>
              <a:rPr lang="en-CA" sz="1800" dirty="0" smtClean="0"/>
              <a:t>Paul </a:t>
            </a:r>
            <a:r>
              <a:rPr lang="en-CA" sz="1800" dirty="0" err="1" smtClean="0"/>
              <a:t>Dourish</a:t>
            </a:r>
            <a:r>
              <a:rPr lang="en-CA" sz="1800" dirty="0" smtClean="0"/>
              <a:t/>
            </a:r>
            <a:br>
              <a:rPr lang="en-CA" sz="1800" dirty="0" smtClean="0"/>
            </a:br>
            <a:r>
              <a:rPr lang="en-CA" sz="1800" dirty="0" smtClean="0"/>
              <a:t>                                                                         Where the Action is 2001</a:t>
            </a:r>
            <a:endParaRPr lang="en-CA" sz="1800" dirty="0"/>
          </a:p>
        </p:txBody>
      </p:sp>
      <p:sp>
        <p:nvSpPr>
          <p:cNvPr id="8" name="TextBox 7"/>
          <p:cNvSpPr txBox="1"/>
          <p:nvPr/>
        </p:nvSpPr>
        <p:spPr>
          <a:xfrm>
            <a:off x="144724" y="164458"/>
            <a:ext cx="3631288" cy="461665"/>
          </a:xfrm>
          <a:prstGeom prst="rect">
            <a:avLst/>
          </a:prstGeom>
          <a:noFill/>
        </p:spPr>
        <p:txBody>
          <a:bodyPr wrap="square" rtlCol="0">
            <a:spAutoFit/>
          </a:bodyPr>
          <a:lstStyle/>
          <a:p>
            <a:pPr>
              <a:buNone/>
            </a:pPr>
            <a:r>
              <a:rPr lang="en-CA" dirty="0" smtClean="0">
                <a:solidFill>
                  <a:srgbClr val="FF9900"/>
                </a:solidFill>
              </a:rPr>
              <a:t>’00 - now</a:t>
            </a:r>
            <a:endParaRPr lang="en-CA" dirty="0">
              <a:solidFill>
                <a:srgbClr val="FF9900"/>
              </a:solidFill>
            </a:endParaRPr>
          </a:p>
        </p:txBody>
      </p:sp>
    </p:spTree>
    <p:extLst>
      <p:ext uri="{BB962C8B-B14F-4D97-AF65-F5344CB8AC3E}">
        <p14:creationId xmlns:p14="http://schemas.microsoft.com/office/powerpoint/2010/main" val="110113262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pPr algn="l"/>
            <a:r>
              <a:rPr lang="en-CA" sz="3600" dirty="0" smtClean="0">
                <a:solidFill>
                  <a:srgbClr val="E28700"/>
                </a:solidFill>
              </a:rPr>
              <a:t>Imagine: A Proxemic Ecology</a:t>
            </a:r>
            <a:br>
              <a:rPr lang="en-CA" sz="3600" dirty="0" smtClean="0">
                <a:solidFill>
                  <a:srgbClr val="E28700"/>
                </a:solidFill>
              </a:rPr>
            </a:br>
            <a:r>
              <a:rPr lang="en-CA" sz="1800" dirty="0" smtClean="0">
                <a:solidFill>
                  <a:srgbClr val="E28700"/>
                </a:solidFill>
              </a:rPr>
              <a:t> people, surfaces, objects, devices, fixed features</a:t>
            </a:r>
            <a:endParaRPr lang="en-CA" sz="1800" dirty="0">
              <a:solidFill>
                <a:srgbClr val="E28700"/>
              </a:solidFill>
            </a:endParaRPr>
          </a:p>
        </p:txBody>
      </p:sp>
      <p:pic>
        <p:nvPicPr>
          <p:cNvPr id="15" name="Picture 14" descr="Sketch_Thesis_Ecology.jpg"/>
          <p:cNvPicPr>
            <a:picLocks noChangeAspect="1"/>
          </p:cNvPicPr>
          <p:nvPr/>
        </p:nvPicPr>
        <p:blipFill>
          <a:blip r:embed="rId3" cstate="print"/>
          <a:srcRect t="5834"/>
          <a:stretch>
            <a:fillRect/>
          </a:stretch>
        </p:blipFill>
        <p:spPr>
          <a:xfrm>
            <a:off x="467544" y="1554480"/>
            <a:ext cx="8676456" cy="5303520"/>
          </a:xfrm>
          <a:prstGeom prst="rect">
            <a:avLst/>
          </a:prstGeom>
        </p:spPr>
      </p:pic>
      <p:sp>
        <p:nvSpPr>
          <p:cNvPr id="19" name="TextBox 18"/>
          <p:cNvSpPr txBox="1"/>
          <p:nvPr/>
        </p:nvSpPr>
        <p:spPr>
          <a:xfrm>
            <a:off x="467544" y="6597352"/>
            <a:ext cx="3672407" cy="276999"/>
          </a:xfrm>
          <a:prstGeom prst="rect">
            <a:avLst/>
          </a:prstGeom>
          <a:solidFill>
            <a:srgbClr val="FF9900">
              <a:alpha val="61176"/>
            </a:srgbClr>
          </a:solidFill>
        </p:spPr>
        <p:txBody>
          <a:bodyPr wrap="square" rtlCol="0">
            <a:spAutoFit/>
          </a:bodyPr>
          <a:lstStyle/>
          <a:p>
            <a:pPr>
              <a:buNone/>
            </a:pPr>
            <a:r>
              <a:rPr lang="en-CA" sz="1200" b="1" dirty="0" smtClean="0">
                <a:solidFill>
                  <a:schemeClr val="tx1"/>
                </a:solidFill>
              </a:rPr>
              <a:t>Sketch conception: Nicolai Marquardt</a:t>
            </a:r>
            <a:endParaRPr lang="en-CA" sz="12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l"/>
            <a:r>
              <a:rPr lang="en-US" sz="3600" dirty="0" err="1" smtClean="0">
                <a:solidFill>
                  <a:srgbClr val="E28700"/>
                </a:solidFill>
              </a:rPr>
              <a:t>Proxemics</a:t>
            </a:r>
            <a:r>
              <a:rPr lang="en-US" sz="3600" dirty="0" smtClean="0">
                <a:solidFill>
                  <a:srgbClr val="E28700"/>
                </a:solidFill>
              </a:rPr>
              <a:t> – Edward Hall</a:t>
            </a:r>
            <a:endParaRPr lang="en-US" sz="3600" dirty="0">
              <a:solidFill>
                <a:srgbClr val="E28700"/>
              </a:solidFill>
            </a:endParaRPr>
          </a:p>
        </p:txBody>
      </p:sp>
      <p:sp>
        <p:nvSpPr>
          <p:cNvPr id="143363" name="Rectangle 3"/>
          <p:cNvSpPr>
            <a:spLocks noGrp="1" noChangeArrowheads="1"/>
          </p:cNvSpPr>
          <p:nvPr>
            <p:ph idx="1"/>
          </p:nvPr>
        </p:nvSpPr>
        <p:spPr>
          <a:xfrm>
            <a:off x="91440" y="1158240"/>
            <a:ext cx="8229600" cy="4525963"/>
          </a:xfrm>
        </p:spPr>
        <p:txBody>
          <a:bodyPr/>
          <a:lstStyle/>
          <a:p>
            <a:pPr>
              <a:buNone/>
            </a:pPr>
            <a:r>
              <a:rPr lang="en-US" sz="2400" dirty="0" smtClean="0">
                <a:solidFill>
                  <a:srgbClr val="E28700"/>
                </a:solidFill>
              </a:rPr>
              <a:t>    Cultural perspectives of how people perceive/manage inter-personal space</a:t>
            </a:r>
          </a:p>
        </p:txBody>
      </p:sp>
      <p:pic>
        <p:nvPicPr>
          <p:cNvPr id="4" name="Picture 3" descr="C:\Users\Saul\Documents\2010-July-Proximity\The Conversation.jpg"/>
          <p:cNvPicPr>
            <a:picLocks noChangeAspect="1" noChangeArrowheads="1"/>
          </p:cNvPicPr>
          <p:nvPr/>
        </p:nvPicPr>
        <p:blipFill>
          <a:blip r:embed="rId3" cstate="print"/>
          <a:srcRect l="32632" t="41345" r="7864" b="40245"/>
          <a:stretch>
            <a:fillRect/>
          </a:stretch>
        </p:blipFill>
        <p:spPr bwMode="auto">
          <a:xfrm>
            <a:off x="0" y="2597995"/>
            <a:ext cx="9144000" cy="4260005"/>
          </a:xfrm>
          <a:prstGeom prst="rect">
            <a:avLst/>
          </a:prstGeom>
          <a:noFill/>
        </p:spPr>
      </p:pic>
      <p:pic>
        <p:nvPicPr>
          <p:cNvPr id="5"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05" t="1246" r="35551" b="61098"/>
          <a:stretch/>
        </p:blipFill>
        <p:spPr bwMode="auto">
          <a:xfrm>
            <a:off x="8175279" y="0"/>
            <a:ext cx="968721" cy="110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idgets">
  <a:themeElements>
    <a:clrScheme name="">
      <a:dk1>
        <a:srgbClr val="000000"/>
      </a:dk1>
      <a:lt1>
        <a:srgbClr val="FFFFAF"/>
      </a:lt1>
      <a:dk2>
        <a:srgbClr val="000000"/>
      </a:dk2>
      <a:lt2>
        <a:srgbClr val="808080"/>
      </a:lt2>
      <a:accent1>
        <a:srgbClr val="00CC99"/>
      </a:accent1>
      <a:accent2>
        <a:srgbClr val="3333CC"/>
      </a:accent2>
      <a:accent3>
        <a:srgbClr val="FFFFD4"/>
      </a:accent3>
      <a:accent4>
        <a:srgbClr val="000000"/>
      </a:accent4>
      <a:accent5>
        <a:srgbClr val="AAE2CA"/>
      </a:accent5>
      <a:accent6>
        <a:srgbClr val="2D2DB9"/>
      </a:accent6>
      <a:hlink>
        <a:srgbClr val="CCCCFF"/>
      </a:hlink>
      <a:folHlink>
        <a:srgbClr val="B2B2B2"/>
      </a:folHlink>
    </a:clrScheme>
    <a:fontScheme name="phidge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879475"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rgbClr val="000066"/>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879475"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rgbClr val="000066"/>
            </a:solidFill>
            <a:effectLst/>
            <a:latin typeface="Verdana" pitchFamily="34" charset="0"/>
          </a:defRPr>
        </a:defPPr>
      </a:lstStyle>
    </a:lnDef>
  </a:objectDefaults>
  <a:extraClrSchemeLst>
    <a:extraClrScheme>
      <a:clrScheme name="phidge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idg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idg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idge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idge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idge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idge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deo Master">
  <a:themeElements>
    <a:clrScheme name="Video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deo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879475"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rgbClr val="000066"/>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49263" marR="0" indent="-269875" algn="l" defTabSz="879475"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rgbClr val="000066"/>
            </a:solidFill>
            <a:effectLst/>
            <a:latin typeface="Verdana" pitchFamily="34" charset="0"/>
          </a:defRPr>
        </a:defPPr>
      </a:lstStyle>
    </a:lnDef>
  </a:objectDefaults>
  <a:extraClrSchemeLst>
    <a:extraClrScheme>
      <a:clrScheme name="Video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deo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deo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deo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deo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deo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deo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deo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deo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deo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deo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deo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5396</TotalTime>
  <Words>1527</Words>
  <Application>Microsoft Office PowerPoint</Application>
  <PresentationFormat>On-screen Show (4:3)</PresentationFormat>
  <Paragraphs>143</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phidgets</vt:lpstr>
      <vt:lpstr>Video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A Proxemic Ecology  people, surfaces, objects, devices, fixed features</vt:lpstr>
      <vt:lpstr>Proxemics – Edward Hall</vt:lpstr>
      <vt:lpstr>Proxemics</vt:lpstr>
      <vt:lpstr>Proxemics</vt:lpstr>
      <vt:lpstr>Proxemics</vt:lpstr>
      <vt:lpstr>Proxemics</vt:lpstr>
      <vt:lpstr>Proxemics</vt:lpstr>
      <vt:lpstr>Proxemics</vt:lpstr>
      <vt:lpstr>Proxemics</vt:lpstr>
      <vt:lpstr>PowerPoint Presentation</vt:lpstr>
      <vt:lpstr>PowerPoint Presentation</vt:lpstr>
      <vt:lpstr>Proximity Toolkit rapidly programming proxemic interactions</vt:lpstr>
      <vt:lpstr>A Proxemic Ecology  people, surfaces, objects, devices, fixed features</vt:lpstr>
      <vt:lpstr>Surface reacts to proximity of a person</vt:lpstr>
      <vt:lpstr>PowerPoint Presentation</vt:lpstr>
      <vt:lpstr>PowerPoint Presentation</vt:lpstr>
      <vt:lpstr>PowerPoint Presentation</vt:lpstr>
      <vt:lpstr>PowerPoint Presentation</vt:lpstr>
      <vt:lpstr>The Proxemics Literature</vt:lpstr>
      <vt:lpstr>Selected Challenges</vt:lpstr>
      <vt:lpstr>Potential Essay Topics</vt:lpstr>
      <vt:lpstr>Imagine: A Proxemic Ecology  people, surfaces, objects, devices, fixed features</vt:lpstr>
      <vt:lpstr>PowerPoint Presentation</vt:lpstr>
    </vt:vector>
  </TitlesOfParts>
  <Company>University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Creativity  with Groupware Toolkits</dc:title>
  <dc:creator>Saul Greenberg</dc:creator>
  <cp:lastModifiedBy>Tim</cp:lastModifiedBy>
  <cp:revision>558</cp:revision>
  <dcterms:created xsi:type="dcterms:W3CDTF">2003-09-02T19:23:45Z</dcterms:created>
  <dcterms:modified xsi:type="dcterms:W3CDTF">2011-11-01T16:33:57Z</dcterms:modified>
</cp:coreProperties>
</file>